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95" r:id="rId3"/>
    <p:sldId id="294" r:id="rId4"/>
    <p:sldId id="265" r:id="rId5"/>
    <p:sldId id="262" r:id="rId6"/>
    <p:sldId id="298" r:id="rId7"/>
    <p:sldId id="297" r:id="rId8"/>
    <p:sldId id="270" r:id="rId9"/>
    <p:sldId id="280" r:id="rId10"/>
    <p:sldId id="281" r:id="rId11"/>
    <p:sldId id="282" r:id="rId12"/>
    <p:sldId id="292"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E6914-1E05-6E39-7D12-07E63CDDAE43}" v="40" dt="2023-02-20T20:29:09.579"/>
    <p1510:client id="{299E3B6B-D453-7542-3E40-9E6A2A3D498D}" v="389" dt="2019-11-12T16:55:57.495"/>
    <p1510:client id="{3DF46093-3698-F9F5-5476-0CEB3555A21F}" v="164" dt="2021-10-12T16:28:12.721"/>
    <p1510:client id="{3EC5E73C-943E-D3EE-380D-A96F5D94EF95}" v="6" dt="2023-02-20T20:27:21.157"/>
    <p1510:client id="{4CC7F713-0BE7-8F7B-230B-B1267F202692}" v="13" dt="2021-10-03T19:04:09.135"/>
    <p1510:client id="{690C1711-771C-7BAD-B449-A2227A5CC58C}" v="471" dt="2019-11-07T08:03:36.231"/>
    <p1510:client id="{78C8CF02-6E70-A364-A879-3D2FE7B6508C}" v="25" dt="2020-11-10T15:09:00.285"/>
    <p1510:client id="{9194E227-1EC0-C063-7779-024CFBC5AEC9}" v="6" dt="2020-11-10T21:15:17.554"/>
    <p1510:client id="{91E81DF4-B376-E77D-D799-9E95A9543C45}" v="4" dt="2021-04-21T05:57:12.767"/>
    <p1510:client id="{AEEF1AED-25E3-3DF9-F72A-FC59C458314D}" v="100" dt="2021-04-20T13:01:13.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5FE6914-1E05-6E39-7D12-07E63CDDAE43}"/>
    <pc:docChg chg="modSld">
      <pc:chgData name="" userId="" providerId="" clId="Web-{15FE6914-1E05-6E39-7D12-07E63CDDAE43}" dt="2023-02-20T20:27:33.231" v="2" actId="20577"/>
      <pc:docMkLst>
        <pc:docMk/>
      </pc:docMkLst>
      <pc:sldChg chg="modSp">
        <pc:chgData name="" userId="" providerId="" clId="Web-{15FE6914-1E05-6E39-7D12-07E63CDDAE43}" dt="2023-02-20T20:27:33.231" v="2" actId="20577"/>
        <pc:sldMkLst>
          <pc:docMk/>
          <pc:sldMk cId="2014316222" sldId="256"/>
        </pc:sldMkLst>
        <pc:spChg chg="mod">
          <ac:chgData name="" userId="" providerId="" clId="Web-{15FE6914-1E05-6E39-7D12-07E63CDDAE43}" dt="2023-02-20T20:27:33.231" v="2" actId="20577"/>
          <ac:spMkLst>
            <pc:docMk/>
            <pc:sldMk cId="2014316222" sldId="256"/>
            <ac:spMk id="6" creationId="{00000000-0000-0000-0000-000000000000}"/>
          </ac:spMkLst>
        </pc:spChg>
      </pc:sldChg>
    </pc:docChg>
  </pc:docChgLst>
  <pc:docChgLst>
    <pc:chgData name="Mr A Holt" userId="S::a.holt@sbchs.co.uk::4ad95c8e-be0b-4fc5-9bed-b93dec37f2b3" providerId="AD" clId="Web-{15FE6914-1E05-6E39-7D12-07E63CDDAE43}"/>
    <pc:docChg chg="addSld delSld modSld">
      <pc:chgData name="Mr A Holt" userId="S::a.holt@sbchs.co.uk::4ad95c8e-be0b-4fc5-9bed-b93dec37f2b3" providerId="AD" clId="Web-{15FE6914-1E05-6E39-7D12-07E63CDDAE43}" dt="2023-02-20T20:29:08.517" v="17" actId="20577"/>
      <pc:docMkLst>
        <pc:docMk/>
      </pc:docMkLst>
      <pc:sldChg chg="modSp">
        <pc:chgData name="Mr A Holt" userId="S::a.holt@sbchs.co.uk::4ad95c8e-be0b-4fc5-9bed-b93dec37f2b3" providerId="AD" clId="Web-{15FE6914-1E05-6E39-7D12-07E63CDDAE43}" dt="2023-02-20T20:29:08.517" v="17" actId="20577"/>
        <pc:sldMkLst>
          <pc:docMk/>
          <pc:sldMk cId="2014316222" sldId="256"/>
        </pc:sldMkLst>
        <pc:spChg chg="mod">
          <ac:chgData name="Mr A Holt" userId="S::a.holt@sbchs.co.uk::4ad95c8e-be0b-4fc5-9bed-b93dec37f2b3" providerId="AD" clId="Web-{15FE6914-1E05-6E39-7D12-07E63CDDAE43}" dt="2023-02-20T20:27:38.247" v="1" actId="20577"/>
          <ac:spMkLst>
            <pc:docMk/>
            <pc:sldMk cId="2014316222" sldId="256"/>
            <ac:spMk id="5" creationId="{00000000-0000-0000-0000-000000000000}"/>
          </ac:spMkLst>
        </pc:spChg>
        <pc:spChg chg="mod">
          <ac:chgData name="Mr A Holt" userId="S::a.holt@sbchs.co.uk::4ad95c8e-be0b-4fc5-9bed-b93dec37f2b3" providerId="AD" clId="Web-{15FE6914-1E05-6E39-7D12-07E63CDDAE43}" dt="2023-02-20T20:29:08.517" v="17" actId="20577"/>
          <ac:spMkLst>
            <pc:docMk/>
            <pc:sldMk cId="2014316222" sldId="256"/>
            <ac:spMk id="6" creationId="{00000000-0000-0000-0000-000000000000}"/>
          </ac:spMkLst>
        </pc:spChg>
      </pc:sldChg>
      <pc:sldChg chg="delSp del">
        <pc:chgData name="Mr A Holt" userId="S::a.holt@sbchs.co.uk::4ad95c8e-be0b-4fc5-9bed-b93dec37f2b3" providerId="AD" clId="Web-{15FE6914-1E05-6E39-7D12-07E63CDDAE43}" dt="2023-02-20T20:28:40.218" v="7"/>
        <pc:sldMkLst>
          <pc:docMk/>
          <pc:sldMk cId="1557815512" sldId="293"/>
        </pc:sldMkLst>
        <pc:graphicFrameChg chg="del">
          <ac:chgData name="Mr A Holt" userId="S::a.holt@sbchs.co.uk::4ad95c8e-be0b-4fc5-9bed-b93dec37f2b3" providerId="AD" clId="Web-{15FE6914-1E05-6E39-7D12-07E63CDDAE43}" dt="2023-02-20T20:27:48.013" v="2"/>
          <ac:graphicFrameMkLst>
            <pc:docMk/>
            <pc:sldMk cId="1557815512" sldId="293"/>
            <ac:graphicFrameMk id="5" creationId="{C5C203DE-3A9B-4C66-AB49-25F73DEB46D4}"/>
          </ac:graphicFrameMkLst>
        </pc:graphicFrameChg>
      </pc:sldChg>
      <pc:sldChg chg="del">
        <pc:chgData name="Mr A Holt" userId="S::a.holt@sbchs.co.uk::4ad95c8e-be0b-4fc5-9bed-b93dec37f2b3" providerId="AD" clId="Web-{15FE6914-1E05-6E39-7D12-07E63CDDAE43}" dt="2023-02-20T20:28:52.203" v="8"/>
        <pc:sldMkLst>
          <pc:docMk/>
          <pc:sldMk cId="1961929680" sldId="296"/>
        </pc:sldMkLst>
      </pc:sldChg>
      <pc:sldChg chg="add">
        <pc:chgData name="Mr A Holt" userId="S::a.holt@sbchs.co.uk::4ad95c8e-be0b-4fc5-9bed-b93dec37f2b3" providerId="AD" clId="Web-{15FE6914-1E05-6E39-7D12-07E63CDDAE43}" dt="2023-02-20T20:28:25.296" v="3"/>
        <pc:sldMkLst>
          <pc:docMk/>
          <pc:sldMk cId="1879236867" sldId="297"/>
        </pc:sldMkLst>
      </pc:sldChg>
      <pc:sldChg chg="add">
        <pc:chgData name="Mr A Holt" userId="S::a.holt@sbchs.co.uk::4ad95c8e-be0b-4fc5-9bed-b93dec37f2b3" providerId="AD" clId="Web-{15FE6914-1E05-6E39-7D12-07E63CDDAE43}" dt="2023-02-20T20:28:25.421" v="4"/>
        <pc:sldMkLst>
          <pc:docMk/>
          <pc:sldMk cId="650597119" sldId="298"/>
        </pc:sldMkLst>
      </pc:sldChg>
      <pc:sldChg chg="add del">
        <pc:chgData name="Mr A Holt" userId="S::a.holt@sbchs.co.uk::4ad95c8e-be0b-4fc5-9bed-b93dec37f2b3" providerId="AD" clId="Web-{15FE6914-1E05-6E39-7D12-07E63CDDAE43}" dt="2023-02-20T20:28:36.890" v="6"/>
        <pc:sldMkLst>
          <pc:docMk/>
          <pc:sldMk cId="2386538994"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F37A6-8C12-4754-A5EA-7BCEF49A8410}" type="datetimeFigureOut">
              <a:rPr lang="en-GB" smtClean="0"/>
              <a:t>20/02/2023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54823-D63C-4356-9404-7E763CE315DE}" type="slidenum">
              <a:rPr lang="en-GB" smtClean="0"/>
              <a:t>‹#›</a:t>
            </a:fld>
            <a:endParaRPr lang="en-GB"/>
          </a:p>
        </p:txBody>
      </p:sp>
    </p:spTree>
    <p:extLst>
      <p:ext uri="{BB962C8B-B14F-4D97-AF65-F5344CB8AC3E}">
        <p14:creationId xmlns:p14="http://schemas.microsoft.com/office/powerpoint/2010/main" val="224918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954823-D63C-4356-9404-7E763CE315DE}" type="slidenum">
              <a:rPr lang="en-GB" smtClean="0"/>
              <a:t>3</a:t>
            </a:fld>
            <a:endParaRPr lang="en-GB"/>
          </a:p>
        </p:txBody>
      </p:sp>
    </p:spTree>
    <p:extLst>
      <p:ext uri="{BB962C8B-B14F-4D97-AF65-F5344CB8AC3E}">
        <p14:creationId xmlns:p14="http://schemas.microsoft.com/office/powerpoint/2010/main" val="290947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ROAR </a:t>
            </a:r>
            <a:r>
              <a:rPr lang="en-US" dirty="0" err="1"/>
              <a:t>Programme</a:t>
            </a:r>
            <a:r>
              <a:rPr lang="en-US" dirty="0"/>
              <a:t> aims to give Year 10 pupils a </a:t>
            </a:r>
            <a:r>
              <a:rPr lang="en-US" dirty="0" err="1"/>
              <a:t>flavour</a:t>
            </a:r>
            <a:r>
              <a:rPr lang="en-US" dirty="0"/>
              <a:t> of university life both socially and academically. </a:t>
            </a:r>
            <a:endParaRPr lang="en-US"/>
          </a:p>
          <a:p>
            <a:r>
              <a:rPr lang="en-US" dirty="0"/>
              <a:t>Pupils will be challenged to work towards answering the following question, </a:t>
            </a:r>
            <a:r>
              <a:rPr lang="en-US" i="1" dirty="0"/>
              <a:t>. Discuss.</a:t>
            </a:r>
            <a:r>
              <a:rPr lang="en-US" dirty="0"/>
              <a:t> </a:t>
            </a:r>
            <a:endParaRPr lang="en-US" dirty="0">
              <a:cs typeface="Calibri"/>
            </a:endParaRPr>
          </a:p>
          <a:p>
            <a:r>
              <a:rPr lang="en-US" dirty="0"/>
              <a:t>Pupils will be required to answer this question in 1000 words in the format of an essay/assignment. </a:t>
            </a:r>
            <a:endParaRPr lang="en-US" dirty="0">
              <a:cs typeface="Calibri"/>
            </a:endParaRPr>
          </a:p>
          <a:p>
            <a:r>
              <a:rPr lang="en-US" dirty="0"/>
              <a:t>Pupils will also be required to prepare a three minute presentation about their essay/assignment in preparation without </a:t>
            </a:r>
            <a:r>
              <a:rPr lang="en-US" dirty="0" err="1"/>
              <a:t>powerpoint</a:t>
            </a:r>
            <a:r>
              <a:rPr lang="en-US" dirty="0"/>
              <a:t> for the Graduation and Exhibition evening.</a:t>
            </a:r>
            <a:endParaRPr lang="en-US" dirty="0">
              <a:cs typeface="Calibri"/>
            </a:endParaRPr>
          </a:p>
          <a:p>
            <a:r>
              <a:rPr lang="en-US" dirty="0"/>
              <a:t>Do not worry pupils and parents…. We have sessions which will help your along your ROAR </a:t>
            </a:r>
            <a:r>
              <a:rPr lang="en-US" dirty="0" err="1"/>
              <a:t>Programme</a:t>
            </a:r>
            <a:r>
              <a:rPr lang="en-US" dirty="0"/>
              <a:t> journey!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954823-D63C-4356-9404-7E763CE315DE}" type="slidenum">
              <a:rPr lang="en-GB" smtClean="0"/>
              <a:t>8</a:t>
            </a:fld>
            <a:endParaRPr lang="en-GB"/>
          </a:p>
        </p:txBody>
      </p:sp>
    </p:spTree>
    <p:extLst>
      <p:ext uri="{BB962C8B-B14F-4D97-AF65-F5344CB8AC3E}">
        <p14:creationId xmlns:p14="http://schemas.microsoft.com/office/powerpoint/2010/main" val="4448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E51EEC4-5D0A-4F87-9EBD-A5548F0F7671}" type="datetimeFigureOut">
              <a:rPr lang="en-GB" smtClean="0"/>
              <a:t>20/02/2023</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CC9DBD27-B3CF-481C-81B9-08E97FF09893}"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51EEC4-5D0A-4F87-9EBD-A5548F0F767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DBD27-B3CF-481C-81B9-08E97FF0989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51EEC4-5D0A-4F87-9EBD-A5548F0F767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DBD27-B3CF-481C-81B9-08E97FF09893}"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E51EEC4-5D0A-4F87-9EBD-A5548F0F7671}"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DBD27-B3CF-481C-81B9-08E97FF09893}"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E51EEC4-5D0A-4F87-9EBD-A5548F0F7671}" type="datetimeFigureOut">
              <a:rPr lang="en-GB" smtClean="0"/>
              <a:t>20/02/2023</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CC9DBD27-B3CF-481C-81B9-08E97FF09893}"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E51EEC4-5D0A-4F87-9EBD-A5548F0F7671}"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DBD27-B3CF-481C-81B9-08E97FF09893}"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E51EEC4-5D0A-4F87-9EBD-A5548F0F7671}"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9DBD27-B3CF-481C-81B9-08E97FF09893}"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51EEC4-5D0A-4F87-9EBD-A5548F0F7671}"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9DBD27-B3CF-481C-81B9-08E97FF09893}"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1EEC4-5D0A-4F87-9EBD-A5548F0F7671}"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9DBD27-B3CF-481C-81B9-08E97FF09893}"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51EEC4-5D0A-4F87-9EBD-A5548F0F7671}"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DBD27-B3CF-481C-81B9-08E97FF09893}"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51EEC4-5D0A-4F87-9EBD-A5548F0F7671}"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DBD27-B3CF-481C-81B9-08E97FF09893}"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E51EEC4-5D0A-4F87-9EBD-A5548F0F7671}" type="datetimeFigureOut">
              <a:rPr lang="en-GB" smtClean="0"/>
              <a:t>20/02/2023</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C9DBD27-B3CF-481C-81B9-08E97FF09893}"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769" y="1087649"/>
            <a:ext cx="7451888" cy="1077218"/>
          </a:xfrm>
          <a:prstGeom prst="rect">
            <a:avLst/>
          </a:prstGeom>
          <a:noFill/>
        </p:spPr>
        <p:txBody>
          <a:bodyPr wrap="square" lIns="91440" tIns="45720" rIns="91440" bIns="45720" rtlCol="0" anchor="t">
            <a:spAutoFit/>
          </a:bodyPr>
          <a:lstStyle/>
          <a:p>
            <a:pPr algn="ctr"/>
            <a:r>
              <a:rPr lang="en-GB" sz="3200" dirty="0"/>
              <a:t>ROAR Programme </a:t>
            </a:r>
          </a:p>
          <a:p>
            <a:pPr algn="ctr"/>
            <a:r>
              <a:rPr lang="en-GB" sz="3200" dirty="0"/>
              <a:t>Year 7 - Class of 2022-23 </a:t>
            </a:r>
          </a:p>
        </p:txBody>
      </p:sp>
      <p:sp>
        <p:nvSpPr>
          <p:cNvPr id="6" name="TextBox 5"/>
          <p:cNvSpPr txBox="1"/>
          <p:nvPr/>
        </p:nvSpPr>
        <p:spPr>
          <a:xfrm>
            <a:off x="700358" y="3481302"/>
            <a:ext cx="7157957" cy="1384995"/>
          </a:xfrm>
          <a:prstGeom prst="rect">
            <a:avLst/>
          </a:prstGeom>
          <a:noFill/>
        </p:spPr>
        <p:txBody>
          <a:bodyPr wrap="square" lIns="91440" tIns="45720" rIns="91440" bIns="45720" rtlCol="0" anchor="t">
            <a:spAutoFit/>
          </a:bodyPr>
          <a:lstStyle/>
          <a:p>
            <a:pPr algn="ctr"/>
            <a:r>
              <a:rPr lang="en-GB" sz="2800" dirty="0"/>
              <a:t>Mr Holt, </a:t>
            </a:r>
            <a:endParaRPr lang="en-GB" dirty="0"/>
          </a:p>
          <a:p>
            <a:pPr algn="ctr"/>
            <a:r>
              <a:rPr lang="en-GB" sz="2800" dirty="0"/>
              <a:t>Miss Caldwell,</a:t>
            </a:r>
          </a:p>
          <a:p>
            <a:pPr algn="ctr"/>
            <a:r>
              <a:rPr lang="en-GB" sz="2800" dirty="0"/>
              <a:t>St John Rigby Sixth Form College </a:t>
            </a:r>
            <a:endParaRPr lang="en-GB" dirty="0"/>
          </a:p>
        </p:txBody>
      </p:sp>
      <p:sp>
        <p:nvSpPr>
          <p:cNvPr id="2" name="AutoShape 2" descr="University of Y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University of Y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1431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light&#10;&#10;Description generated with very high confidence">
            <a:extLst>
              <a:ext uri="{FF2B5EF4-FFF2-40B4-BE49-F238E27FC236}">
                <a16:creationId xmlns:a16="http://schemas.microsoft.com/office/drawing/2014/main" id="{D0901E33-10CB-4C66-811D-7BE331FA1944}"/>
              </a:ext>
            </a:extLst>
          </p:cNvPr>
          <p:cNvPicPr>
            <a:picLocks noChangeAspect="1"/>
          </p:cNvPicPr>
          <p:nvPr/>
        </p:nvPicPr>
        <p:blipFill>
          <a:blip r:embed="rId2"/>
          <a:stretch>
            <a:fillRect/>
          </a:stretch>
        </p:blipFill>
        <p:spPr>
          <a:xfrm>
            <a:off x="556492" y="438808"/>
            <a:ext cx="8169562" cy="4814292"/>
          </a:xfrm>
          <a:prstGeom prst="rect">
            <a:avLst/>
          </a:prstGeom>
        </p:spPr>
      </p:pic>
    </p:spTree>
    <p:extLst>
      <p:ext uri="{BB962C8B-B14F-4D97-AF65-F5344CB8AC3E}">
        <p14:creationId xmlns:p14="http://schemas.microsoft.com/office/powerpoint/2010/main" val="271772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bottle&#10;&#10;Description generated with very high confidence">
            <a:extLst>
              <a:ext uri="{FF2B5EF4-FFF2-40B4-BE49-F238E27FC236}">
                <a16:creationId xmlns:a16="http://schemas.microsoft.com/office/drawing/2014/main" id="{497D1408-5D6C-4DDE-9B66-0828F965716A}"/>
              </a:ext>
            </a:extLst>
          </p:cNvPr>
          <p:cNvPicPr>
            <a:picLocks noChangeAspect="1"/>
          </p:cNvPicPr>
          <p:nvPr/>
        </p:nvPicPr>
        <p:blipFill>
          <a:blip r:embed="rId2"/>
          <a:stretch>
            <a:fillRect/>
          </a:stretch>
        </p:blipFill>
        <p:spPr>
          <a:xfrm>
            <a:off x="1422400" y="155263"/>
            <a:ext cx="6380018" cy="6639837"/>
          </a:xfrm>
          <a:prstGeom prst="rect">
            <a:avLst/>
          </a:prstGeom>
        </p:spPr>
      </p:pic>
    </p:spTree>
    <p:extLst>
      <p:ext uri="{BB962C8B-B14F-4D97-AF65-F5344CB8AC3E}">
        <p14:creationId xmlns:p14="http://schemas.microsoft.com/office/powerpoint/2010/main" val="29202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191F-5196-490E-9BAD-CC670EA7BC35}"/>
              </a:ext>
            </a:extLst>
          </p:cNvPr>
          <p:cNvSpPr>
            <a:spLocks noGrp="1"/>
          </p:cNvSpPr>
          <p:nvPr>
            <p:ph type="title"/>
          </p:nvPr>
        </p:nvSpPr>
        <p:spPr/>
        <p:txBody>
          <a:bodyPr>
            <a:normAutofit/>
          </a:bodyPr>
          <a:lstStyle/>
          <a:p>
            <a:endParaRPr lang="en-US" dirty="0">
              <a:cs typeface="Calibri Light"/>
            </a:endParaRPr>
          </a:p>
        </p:txBody>
      </p:sp>
      <p:sp>
        <p:nvSpPr>
          <p:cNvPr id="3" name="Content Placeholder 2">
            <a:extLst>
              <a:ext uri="{FF2B5EF4-FFF2-40B4-BE49-F238E27FC236}">
                <a16:creationId xmlns:a16="http://schemas.microsoft.com/office/drawing/2014/main" id="{725D6BAB-1669-40A0-9193-BD5147BFF070}"/>
              </a:ext>
            </a:extLst>
          </p:cNvPr>
          <p:cNvSpPr>
            <a:spLocks noGrp="1"/>
          </p:cNvSpPr>
          <p:nvPr>
            <p:ph sz="half" idx="1"/>
          </p:nvPr>
        </p:nvSpPr>
        <p:spPr>
          <a:xfrm>
            <a:off x="255380" y="2906486"/>
            <a:ext cx="3270386" cy="3927007"/>
          </a:xfrm>
        </p:spPr>
        <p:txBody>
          <a:bodyPr vert="horz" lIns="91440" tIns="45720" rIns="91440" bIns="45720" rtlCol="0" anchor="t">
            <a:normAutofit fontScale="77500" lnSpcReduction="20000"/>
          </a:bodyPr>
          <a:lstStyle/>
          <a:p>
            <a:r>
              <a:rPr lang="en-US" sz="2200" dirty="0">
                <a:ea typeface="+mn-lt"/>
                <a:cs typeface="+mn-lt"/>
              </a:rPr>
              <a:t>During ROAR I have learnt about how the justice system although seemingly fair and equal can actually cause more suffering than closure. My research skills have improved drastically and my debate skills have directly been affected due to this as I now know how and when to cite sources I have referred to. This </a:t>
            </a:r>
            <a:r>
              <a:rPr lang="en-US" sz="2200" dirty="0" err="1">
                <a:ea typeface="+mn-lt"/>
                <a:cs typeface="+mn-lt"/>
              </a:rPr>
              <a:t>programme</a:t>
            </a:r>
            <a:r>
              <a:rPr lang="en-US" sz="2200" dirty="0">
                <a:ea typeface="+mn-lt"/>
                <a:cs typeface="+mn-lt"/>
              </a:rPr>
              <a:t> has also given me an insight on what I am to expect during higher education.</a:t>
            </a:r>
            <a:endParaRPr lang="en-US" sz="2200" dirty="0">
              <a:cs typeface="Calibri" panose="020F0502020204030204"/>
            </a:endParaRPr>
          </a:p>
          <a:p>
            <a:r>
              <a:rPr lang="en-US" sz="2200" dirty="0">
                <a:ea typeface="+mn-lt"/>
                <a:cs typeface="+mn-lt"/>
              </a:rPr>
              <a:t>Joanna</a:t>
            </a:r>
            <a:endParaRPr lang="en-US" sz="2200" dirty="0"/>
          </a:p>
          <a:p>
            <a:endParaRPr lang="en-US" dirty="0">
              <a:cs typeface="Calibri"/>
            </a:endParaRPr>
          </a:p>
        </p:txBody>
      </p:sp>
      <p:sp>
        <p:nvSpPr>
          <p:cNvPr id="4" name="Content Placeholder 3">
            <a:extLst>
              <a:ext uri="{FF2B5EF4-FFF2-40B4-BE49-F238E27FC236}">
                <a16:creationId xmlns:a16="http://schemas.microsoft.com/office/drawing/2014/main" id="{71D09F76-6546-41DA-A39D-C2AF6EAA395B}"/>
              </a:ext>
            </a:extLst>
          </p:cNvPr>
          <p:cNvSpPr>
            <a:spLocks noGrp="1"/>
          </p:cNvSpPr>
          <p:nvPr>
            <p:ph sz="half" idx="2"/>
          </p:nvPr>
        </p:nvSpPr>
        <p:spPr>
          <a:xfrm>
            <a:off x="5362014" y="2603925"/>
            <a:ext cx="2313201" cy="4254357"/>
          </a:xfrm>
        </p:spPr>
        <p:txBody>
          <a:bodyPr vert="horz" lIns="91440" tIns="45720" rIns="91440" bIns="45720" rtlCol="0" anchor="t">
            <a:normAutofit fontScale="77500" lnSpcReduction="20000"/>
          </a:bodyPr>
          <a:lstStyle/>
          <a:p>
            <a:r>
              <a:rPr lang="en-GB" dirty="0">
                <a:ea typeface="+mn-lt"/>
                <a:cs typeface="+mn-lt"/>
              </a:rPr>
              <a:t>In the roar programme I have learnt about how to present your ideas. I have learnt how to talk in front of people confidently and not read off my presentation. I have also gained many research skills.</a:t>
            </a:r>
            <a:endParaRPr lang="en-US" dirty="0">
              <a:ea typeface="+mn-lt"/>
              <a:cs typeface="+mn-lt"/>
            </a:endParaRPr>
          </a:p>
          <a:p>
            <a:r>
              <a:rPr lang="en-GB" dirty="0">
                <a:ea typeface="+mn-lt"/>
                <a:cs typeface="+mn-lt"/>
              </a:rPr>
              <a:t>Tom</a:t>
            </a:r>
            <a:endParaRPr lang="en-US" dirty="0">
              <a:ea typeface="+mn-lt"/>
              <a:cs typeface="+mn-lt"/>
            </a:endParaRPr>
          </a:p>
          <a:p>
            <a:endParaRPr lang="en-US" dirty="0">
              <a:cs typeface="Calibri"/>
            </a:endParaRPr>
          </a:p>
        </p:txBody>
      </p:sp>
      <p:pic>
        <p:nvPicPr>
          <p:cNvPr id="6" name="Picture 6" descr="A picture containing person, indoor, small, holding&#10;&#10;Description automatically generated">
            <a:extLst>
              <a:ext uri="{FF2B5EF4-FFF2-40B4-BE49-F238E27FC236}">
                <a16:creationId xmlns:a16="http://schemas.microsoft.com/office/drawing/2014/main" id="{659BDD90-31A9-426A-B052-F89781A0196B}"/>
              </a:ext>
            </a:extLst>
          </p:cNvPr>
          <p:cNvPicPr>
            <a:picLocks noChangeAspect="1"/>
          </p:cNvPicPr>
          <p:nvPr/>
        </p:nvPicPr>
        <p:blipFill>
          <a:blip r:embed="rId2"/>
          <a:stretch>
            <a:fillRect/>
          </a:stretch>
        </p:blipFill>
        <p:spPr>
          <a:xfrm rot="16200000">
            <a:off x="6802476" y="2792319"/>
            <a:ext cx="3018588" cy="1273109"/>
          </a:xfrm>
          <a:prstGeom prst="rect">
            <a:avLst/>
          </a:prstGeom>
        </p:spPr>
      </p:pic>
      <p:pic>
        <p:nvPicPr>
          <p:cNvPr id="7" name="Picture 7" descr="A group of people posing for the camera&#10;&#10;Description automatically generated">
            <a:extLst>
              <a:ext uri="{FF2B5EF4-FFF2-40B4-BE49-F238E27FC236}">
                <a16:creationId xmlns:a16="http://schemas.microsoft.com/office/drawing/2014/main" id="{9B8712B2-FDAB-4175-8C3C-C45E9F74D3AD}"/>
              </a:ext>
            </a:extLst>
          </p:cNvPr>
          <p:cNvPicPr>
            <a:picLocks noChangeAspect="1"/>
          </p:cNvPicPr>
          <p:nvPr/>
        </p:nvPicPr>
        <p:blipFill>
          <a:blip r:embed="rId3"/>
          <a:stretch>
            <a:fillRect/>
          </a:stretch>
        </p:blipFill>
        <p:spPr>
          <a:xfrm>
            <a:off x="4355319" y="1884"/>
            <a:ext cx="3319895" cy="2499012"/>
          </a:xfrm>
          <a:prstGeom prst="rect">
            <a:avLst/>
          </a:prstGeom>
        </p:spPr>
      </p:pic>
      <p:pic>
        <p:nvPicPr>
          <p:cNvPr id="9" name="Picture 9" descr="Text, letter&#10;&#10;Description automatically generated">
            <a:extLst>
              <a:ext uri="{FF2B5EF4-FFF2-40B4-BE49-F238E27FC236}">
                <a16:creationId xmlns:a16="http://schemas.microsoft.com/office/drawing/2014/main" id="{24D69B2B-8734-4F54-8109-E5CDBB6A59D0}"/>
              </a:ext>
            </a:extLst>
          </p:cNvPr>
          <p:cNvPicPr>
            <a:picLocks noChangeAspect="1"/>
          </p:cNvPicPr>
          <p:nvPr/>
        </p:nvPicPr>
        <p:blipFill>
          <a:blip r:embed="rId4"/>
          <a:stretch>
            <a:fillRect/>
          </a:stretch>
        </p:blipFill>
        <p:spPr>
          <a:xfrm>
            <a:off x="337457" y="0"/>
            <a:ext cx="2967841" cy="2827559"/>
          </a:xfrm>
          <a:prstGeom prst="rect">
            <a:avLst/>
          </a:prstGeom>
        </p:spPr>
      </p:pic>
      <p:pic>
        <p:nvPicPr>
          <p:cNvPr id="8" name="Picture 8" descr="A picture containing person, indoor, sitting, person&#10;&#10;Description automatically generated">
            <a:extLst>
              <a:ext uri="{FF2B5EF4-FFF2-40B4-BE49-F238E27FC236}">
                <a16:creationId xmlns:a16="http://schemas.microsoft.com/office/drawing/2014/main" id="{5AF2533C-5ABF-44F6-BF46-64106A2636E6}"/>
              </a:ext>
            </a:extLst>
          </p:cNvPr>
          <p:cNvPicPr>
            <a:picLocks noChangeAspect="1"/>
          </p:cNvPicPr>
          <p:nvPr/>
        </p:nvPicPr>
        <p:blipFill>
          <a:blip r:embed="rId5"/>
          <a:stretch>
            <a:fillRect/>
          </a:stretch>
        </p:blipFill>
        <p:spPr>
          <a:xfrm rot="16200000">
            <a:off x="2575355" y="3492723"/>
            <a:ext cx="3948545" cy="2047722"/>
          </a:xfrm>
          <a:prstGeom prst="rect">
            <a:avLst/>
          </a:prstGeom>
        </p:spPr>
      </p:pic>
    </p:spTree>
    <p:extLst>
      <p:ext uri="{BB962C8B-B14F-4D97-AF65-F5344CB8AC3E}">
        <p14:creationId xmlns:p14="http://schemas.microsoft.com/office/powerpoint/2010/main" val="392971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0319DEFA-4B09-4337-8155-39B751BC71D0}"/>
              </a:ext>
            </a:extLst>
          </p:cNvPr>
          <p:cNvPicPr>
            <a:picLocks noChangeAspect="1"/>
          </p:cNvPicPr>
          <p:nvPr/>
        </p:nvPicPr>
        <p:blipFill rotWithShape="1">
          <a:blip r:embed="rId2"/>
          <a:srcRect l="5405" t="10169" r="8378" b="8814"/>
          <a:stretch/>
        </p:blipFill>
        <p:spPr>
          <a:xfrm>
            <a:off x="533400" y="438265"/>
            <a:ext cx="8088232" cy="6059767"/>
          </a:xfrm>
          <a:prstGeom prst="rect">
            <a:avLst/>
          </a:prstGeom>
        </p:spPr>
      </p:pic>
    </p:spTree>
    <p:extLst>
      <p:ext uri="{BB962C8B-B14F-4D97-AF65-F5344CB8AC3E}">
        <p14:creationId xmlns:p14="http://schemas.microsoft.com/office/powerpoint/2010/main" val="74082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7503-89F0-476F-81C2-5FB331B27239}"/>
              </a:ext>
            </a:extLst>
          </p:cNvPr>
          <p:cNvSpPr>
            <a:spLocks noGrp="1"/>
          </p:cNvSpPr>
          <p:nvPr>
            <p:ph type="title"/>
          </p:nvPr>
        </p:nvSpPr>
        <p:spPr/>
        <p:txBody>
          <a:bodyPr vert="horz" lIns="91440" tIns="45720" rIns="91440" bIns="45720" anchor="b" anchorCtr="0">
            <a:normAutofit/>
          </a:bodyPr>
          <a:lstStyle/>
          <a:p>
            <a:r>
              <a:rPr lang="en-US" dirty="0">
                <a:ea typeface="+mj-lt"/>
                <a:cs typeface="+mj-lt"/>
              </a:rPr>
              <a:t>Why join this </a:t>
            </a:r>
            <a:r>
              <a:rPr lang="en-US" dirty="0" err="1">
                <a:ea typeface="+mj-lt"/>
                <a:cs typeface="+mj-lt"/>
              </a:rPr>
              <a:t>programme</a:t>
            </a:r>
            <a:r>
              <a:rPr lang="en-US" dirty="0">
                <a:ea typeface="+mj-lt"/>
                <a:cs typeface="+mj-lt"/>
              </a:rPr>
              <a:t>? </a:t>
            </a:r>
          </a:p>
        </p:txBody>
      </p:sp>
      <p:sp>
        <p:nvSpPr>
          <p:cNvPr id="3" name="Content Placeholder 2">
            <a:extLst>
              <a:ext uri="{FF2B5EF4-FFF2-40B4-BE49-F238E27FC236}">
                <a16:creationId xmlns:a16="http://schemas.microsoft.com/office/drawing/2014/main" id="{266980CB-A687-4D8C-9C6E-B77142FEF225}"/>
              </a:ext>
            </a:extLst>
          </p:cNvPr>
          <p:cNvSpPr>
            <a:spLocks noGrp="1"/>
          </p:cNvSpPr>
          <p:nvPr>
            <p:ph sz="quarter" idx="1"/>
          </p:nvPr>
        </p:nvSpPr>
        <p:spPr/>
        <p:txBody>
          <a:bodyPr vert="horz" lIns="91440" tIns="45720" rIns="91440" bIns="45720" anchor="t">
            <a:normAutofit lnSpcReduction="10000"/>
          </a:bodyPr>
          <a:lstStyle/>
          <a:p>
            <a:r>
              <a:rPr lang="en-US" dirty="0"/>
              <a:t>Challenge. </a:t>
            </a:r>
          </a:p>
          <a:p>
            <a:r>
              <a:rPr lang="en-US" dirty="0"/>
              <a:t>Thoughtful</a:t>
            </a:r>
          </a:p>
          <a:p>
            <a:r>
              <a:rPr lang="en-US" dirty="0"/>
              <a:t>Independent </a:t>
            </a:r>
          </a:p>
          <a:p>
            <a:r>
              <a:rPr lang="en-US" dirty="0"/>
              <a:t>Glimpse of the future</a:t>
            </a:r>
          </a:p>
          <a:p>
            <a:r>
              <a:rPr lang="en-US" dirty="0"/>
              <a:t>Learn from experts</a:t>
            </a:r>
          </a:p>
          <a:p>
            <a:r>
              <a:rPr lang="en-US" dirty="0"/>
              <a:t>Fun with friends </a:t>
            </a:r>
          </a:p>
          <a:p>
            <a:r>
              <a:rPr lang="en-US" dirty="0"/>
              <a:t>Make a difference</a:t>
            </a:r>
          </a:p>
          <a:p>
            <a:r>
              <a:rPr lang="en-US" dirty="0"/>
              <a:t>Understand the world better</a:t>
            </a:r>
          </a:p>
          <a:p>
            <a:r>
              <a:rPr lang="en-US" dirty="0"/>
              <a:t>Explore in depth</a:t>
            </a:r>
          </a:p>
          <a:p>
            <a:r>
              <a:rPr lang="en-US" dirty="0"/>
              <a:t>Choice </a:t>
            </a:r>
          </a:p>
          <a:p>
            <a:r>
              <a:rPr lang="en-US" dirty="0"/>
              <a:t>Having a voice</a:t>
            </a:r>
          </a:p>
          <a:p>
            <a:endParaRPr lang="en-US" dirty="0"/>
          </a:p>
        </p:txBody>
      </p:sp>
    </p:spTree>
    <p:extLst>
      <p:ext uri="{BB962C8B-B14F-4D97-AF65-F5344CB8AC3E}">
        <p14:creationId xmlns:p14="http://schemas.microsoft.com/office/powerpoint/2010/main" val="223941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736" y="247634"/>
            <a:ext cx="6624736" cy="707886"/>
          </a:xfrm>
          <a:prstGeom prst="rect">
            <a:avLst/>
          </a:prstGeom>
          <a:noFill/>
        </p:spPr>
        <p:txBody>
          <a:bodyPr wrap="square" rtlCol="0">
            <a:spAutoFit/>
          </a:bodyPr>
          <a:lstStyle/>
          <a:p>
            <a:r>
              <a:rPr lang="en-GB" sz="4000"/>
              <a:t>What does ROAR stand for?</a:t>
            </a:r>
          </a:p>
        </p:txBody>
      </p:sp>
      <p:sp>
        <p:nvSpPr>
          <p:cNvPr id="6" name="TextBox 5"/>
          <p:cNvSpPr txBox="1"/>
          <p:nvPr/>
        </p:nvSpPr>
        <p:spPr>
          <a:xfrm>
            <a:off x="755576" y="1556792"/>
            <a:ext cx="7632848" cy="923330"/>
          </a:xfrm>
          <a:prstGeom prst="rect">
            <a:avLst/>
          </a:prstGeom>
          <a:noFill/>
        </p:spPr>
        <p:txBody>
          <a:bodyPr wrap="square" rtlCol="0" anchor="t">
            <a:spAutoFit/>
          </a:bodyPr>
          <a:lstStyle/>
          <a:p>
            <a:pPr marL="285750" indent="-285750">
              <a:buFont typeface="Wingdings" panose="05000000000000000000" pitchFamily="2" charset="2"/>
              <a:buChar char="v"/>
            </a:pPr>
            <a:r>
              <a:rPr lang="en-GB"/>
              <a:t>ROAR stands for 'Russell Group or Alternative Ready'.</a:t>
            </a:r>
          </a:p>
          <a:p>
            <a:endParaRPr lang="en-GB"/>
          </a:p>
          <a:p>
            <a:pPr marL="285750" indent="-285750">
              <a:buFont typeface="Wingdings" panose="05000000000000000000" pitchFamily="2" charset="2"/>
              <a:buChar char="v"/>
            </a:pPr>
            <a:r>
              <a:rPr lang="en-GB"/>
              <a:t>There are 24 Russell Group Universities.  Some examples of these are;  </a:t>
            </a:r>
          </a:p>
        </p:txBody>
      </p:sp>
      <p:sp>
        <p:nvSpPr>
          <p:cNvPr id="2" name="TextBox 1"/>
          <p:cNvSpPr txBox="1"/>
          <p:nvPr/>
        </p:nvSpPr>
        <p:spPr>
          <a:xfrm>
            <a:off x="3635896" y="3645024"/>
            <a:ext cx="4752528" cy="369332"/>
          </a:xfrm>
          <a:prstGeom prst="rect">
            <a:avLst/>
          </a:prstGeom>
          <a:noFill/>
        </p:spPr>
        <p:txBody>
          <a:bodyPr wrap="square" rtlCol="0">
            <a:spAutoFit/>
          </a:bodyPr>
          <a:lstStyle/>
          <a:p>
            <a:r>
              <a:rPr lang="en-GB"/>
              <a:t>.</a:t>
            </a:r>
          </a:p>
        </p:txBody>
      </p:sp>
      <p:sp>
        <p:nvSpPr>
          <p:cNvPr id="9" name="TextBox 8"/>
          <p:cNvSpPr txBox="1"/>
          <p:nvPr/>
        </p:nvSpPr>
        <p:spPr>
          <a:xfrm>
            <a:off x="5240511" y="2724225"/>
            <a:ext cx="4176464" cy="3182859"/>
          </a:xfrm>
          <a:prstGeom prst="rect">
            <a:avLst/>
          </a:prstGeom>
          <a:noFill/>
        </p:spPr>
        <p:txBody>
          <a:bodyPr wrap="square" lIns="91440" tIns="45720" rIns="91440" bIns="45720" rtlCol="0" anchor="t">
            <a:spAutoFit/>
          </a:bodyPr>
          <a:lstStyle/>
          <a:p>
            <a:pPr marL="285750" indent="-285750">
              <a:lnSpc>
                <a:spcPct val="150000"/>
              </a:lnSpc>
              <a:buFont typeface="Wingdings" pitchFamily="2" charset="2"/>
              <a:buChar char="v"/>
            </a:pPr>
            <a:r>
              <a:rPr lang="en-GB" sz="2800" dirty="0"/>
              <a:t>University of Liverpool </a:t>
            </a:r>
            <a:endParaRPr lang="en-US"/>
          </a:p>
          <a:p>
            <a:pPr marL="285750" indent="-285750">
              <a:lnSpc>
                <a:spcPct val="150000"/>
              </a:lnSpc>
              <a:buFont typeface="Wingdings" pitchFamily="2" charset="2"/>
              <a:buChar char="v"/>
            </a:pPr>
            <a:r>
              <a:rPr lang="en-GB" dirty="0"/>
              <a:t>University of Glasgow</a:t>
            </a:r>
          </a:p>
          <a:p>
            <a:pPr marL="285750" indent="-285750">
              <a:lnSpc>
                <a:spcPct val="150000"/>
              </a:lnSpc>
              <a:buFont typeface="Wingdings" pitchFamily="2" charset="2"/>
              <a:buChar char="v"/>
            </a:pPr>
            <a:r>
              <a:rPr lang="en-GB" dirty="0"/>
              <a:t>University of Cambridge</a:t>
            </a:r>
          </a:p>
          <a:p>
            <a:pPr marL="285750" indent="-285750">
              <a:lnSpc>
                <a:spcPct val="150000"/>
              </a:lnSpc>
              <a:buFont typeface="Wingdings" pitchFamily="2" charset="2"/>
              <a:buChar char="v"/>
            </a:pPr>
            <a:r>
              <a:rPr lang="en-GB" dirty="0"/>
              <a:t>University of Oxford</a:t>
            </a:r>
          </a:p>
          <a:p>
            <a:pPr marL="285750" indent="-285750">
              <a:lnSpc>
                <a:spcPct val="150000"/>
              </a:lnSpc>
              <a:buFont typeface="Wingdings" pitchFamily="2" charset="2"/>
              <a:buChar char="v"/>
            </a:pPr>
            <a:r>
              <a:rPr lang="en-GB" dirty="0"/>
              <a:t>University of York </a:t>
            </a:r>
          </a:p>
          <a:p>
            <a:pPr marL="285750" indent="-285750">
              <a:lnSpc>
                <a:spcPct val="150000"/>
              </a:lnSpc>
              <a:buFont typeface="Wingdings" pitchFamily="2" charset="2"/>
              <a:buChar char="v"/>
            </a:pPr>
            <a:endParaRPr lang="en-GB" dirty="0"/>
          </a:p>
          <a:p>
            <a:pPr marL="285750" indent="-285750">
              <a:lnSpc>
                <a:spcPct val="150000"/>
              </a:lnSpc>
              <a:buFont typeface="Wingdings" pitchFamily="2" charset="2"/>
              <a:buChar char="v"/>
            </a:pPr>
            <a:r>
              <a:rPr lang="en-GB" dirty="0"/>
              <a:t>RED BRICK Universities </a:t>
            </a:r>
          </a:p>
        </p:txBody>
      </p:sp>
      <p:pic>
        <p:nvPicPr>
          <p:cNvPr id="3" name="Picture 3">
            <a:extLst>
              <a:ext uri="{FF2B5EF4-FFF2-40B4-BE49-F238E27FC236}">
                <a16:creationId xmlns:a16="http://schemas.microsoft.com/office/drawing/2014/main" id="{B666CE6F-351A-43E4-A298-7338C0D33DEA}"/>
              </a:ext>
            </a:extLst>
          </p:cNvPr>
          <p:cNvPicPr>
            <a:picLocks noChangeAspect="1"/>
          </p:cNvPicPr>
          <p:nvPr/>
        </p:nvPicPr>
        <p:blipFill>
          <a:blip r:embed="rId3"/>
          <a:stretch>
            <a:fillRect/>
          </a:stretch>
        </p:blipFill>
        <p:spPr>
          <a:xfrm>
            <a:off x="398463" y="2722668"/>
            <a:ext cx="4759325" cy="3174788"/>
          </a:xfrm>
          <a:prstGeom prst="rect">
            <a:avLst/>
          </a:prstGeom>
        </p:spPr>
      </p:pic>
    </p:spTree>
    <p:extLst>
      <p:ext uri="{BB962C8B-B14F-4D97-AF65-F5344CB8AC3E}">
        <p14:creationId xmlns:p14="http://schemas.microsoft.com/office/powerpoint/2010/main" val="288580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0167" y="223276"/>
            <a:ext cx="6624736" cy="923330"/>
          </a:xfrm>
          <a:prstGeom prst="rect">
            <a:avLst/>
          </a:prstGeom>
          <a:noFill/>
        </p:spPr>
        <p:txBody>
          <a:bodyPr wrap="square" rtlCol="0">
            <a:spAutoFit/>
          </a:bodyPr>
          <a:lstStyle/>
          <a:p>
            <a:r>
              <a:rPr lang="en-GB" sz="5400"/>
              <a:t>Why go to university?</a:t>
            </a:r>
          </a:p>
        </p:txBody>
      </p:sp>
      <p:sp>
        <p:nvSpPr>
          <p:cNvPr id="6" name="TextBox 5"/>
          <p:cNvSpPr txBox="1"/>
          <p:nvPr/>
        </p:nvSpPr>
        <p:spPr>
          <a:xfrm>
            <a:off x="755576" y="1556792"/>
            <a:ext cx="7632848" cy="2862322"/>
          </a:xfrm>
          <a:prstGeom prst="rect">
            <a:avLst/>
          </a:prstGeom>
          <a:noFill/>
        </p:spPr>
        <p:txBody>
          <a:bodyPr wrap="square" rtlCol="0" anchor="t">
            <a:spAutoFit/>
          </a:bodyPr>
          <a:lstStyle/>
          <a:p>
            <a:pPr marL="285750" indent="-285750">
              <a:buFont typeface="Wingdings" panose="05000000000000000000" pitchFamily="2" charset="2"/>
              <a:buChar char="v"/>
            </a:pPr>
            <a:r>
              <a:rPr lang="en-GB"/>
              <a:t>There are jobs where a degree is essential e.g. Doctor, Dentist, Vet</a:t>
            </a:r>
          </a:p>
          <a:p>
            <a:endParaRPr lang="en-GB"/>
          </a:p>
          <a:p>
            <a:pPr marL="285750" indent="-285750">
              <a:buFont typeface="Wingdings" panose="05000000000000000000" pitchFamily="2" charset="2"/>
              <a:buChar char="v"/>
            </a:pPr>
            <a:r>
              <a:rPr lang="en-GB"/>
              <a:t>Students may enjoy particular subjects and want to continue to study it further</a:t>
            </a:r>
          </a:p>
          <a:p>
            <a:endParaRPr lang="en-GB"/>
          </a:p>
          <a:p>
            <a:pPr marL="285750" indent="-285750">
              <a:buFont typeface="Wingdings" panose="05000000000000000000" pitchFamily="2" charset="2"/>
              <a:buChar char="v"/>
            </a:pPr>
            <a:r>
              <a:rPr lang="en-GB"/>
              <a:t>To take advantages of all the different opportunities at university</a:t>
            </a:r>
          </a:p>
          <a:p>
            <a:endParaRPr lang="en-GB"/>
          </a:p>
          <a:p>
            <a:pPr marL="285750" indent="-285750">
              <a:buFont typeface="Wingdings" panose="05000000000000000000" pitchFamily="2" charset="2"/>
              <a:buChar char="v"/>
            </a:pPr>
            <a:r>
              <a:rPr lang="en-GB"/>
              <a:t>To improve job prospects – </a:t>
            </a:r>
            <a:r>
              <a:rPr lang="en-GB">
                <a:effectLst>
                  <a:outerShdw blurRad="38100" dist="38100" dir="2700000" algn="tl">
                    <a:srgbClr val="000000">
                      <a:alpha val="43137"/>
                    </a:srgbClr>
                  </a:outerShdw>
                </a:effectLst>
              </a:rPr>
              <a:t>40% of graduate jobs don’t require a specific degree, they just need you to have one!</a:t>
            </a:r>
            <a:endParaRPr lang="en-GB"/>
          </a:p>
          <a:p>
            <a:pPr marL="285750" indent="-285750">
              <a:buFont typeface="Wingdings" panose="05000000000000000000" pitchFamily="2" charset="2"/>
              <a:buChar char="v"/>
            </a:pPr>
            <a:endParaRPr lang="en-GB"/>
          </a:p>
        </p:txBody>
      </p:sp>
      <p:pic>
        <p:nvPicPr>
          <p:cNvPr id="7" name="Picture 2" descr="http://sexualhealthmen.com/wp-content/uploads/2015/05/female-do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293096"/>
            <a:ext cx="1996590" cy="1996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4" descr="http://ryanlee.com/wp-content/uploads/2013/10/bigstock-Close-up-Of-Happy-Student-Work-430716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293096"/>
            <a:ext cx="2940950" cy="1953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8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9712" y="296583"/>
            <a:ext cx="6624736" cy="646331"/>
          </a:xfrm>
          <a:prstGeom prst="rect">
            <a:avLst/>
          </a:prstGeom>
          <a:noFill/>
        </p:spPr>
        <p:txBody>
          <a:bodyPr wrap="square" rtlCol="0">
            <a:spAutoFit/>
          </a:bodyPr>
          <a:lstStyle/>
          <a:p>
            <a:r>
              <a:rPr lang="en-GB" sz="3600"/>
              <a:t>So what is the ROAR programme?</a:t>
            </a:r>
          </a:p>
        </p:txBody>
      </p:sp>
      <p:sp>
        <p:nvSpPr>
          <p:cNvPr id="6" name="TextBox 5"/>
          <p:cNvSpPr txBox="1"/>
          <p:nvPr/>
        </p:nvSpPr>
        <p:spPr>
          <a:xfrm>
            <a:off x="1006841" y="902039"/>
            <a:ext cx="7771393" cy="1415772"/>
          </a:xfrm>
          <a:prstGeom prst="rect">
            <a:avLst/>
          </a:prstGeom>
          <a:noFill/>
        </p:spPr>
        <p:txBody>
          <a:bodyPr wrap="square" rtlCol="0" anchor="t">
            <a:spAutoFit/>
          </a:bodyPr>
          <a:lstStyle/>
          <a:p>
            <a:pPr marL="285750" indent="-285750">
              <a:buFont typeface="Wingdings" pitchFamily="2" charset="2"/>
              <a:buChar char="v"/>
            </a:pPr>
            <a:endParaRPr lang="en-GB" dirty="0"/>
          </a:p>
          <a:p>
            <a:r>
              <a:rPr lang="en-GB" dirty="0"/>
              <a:t> The ROAR programme will look to raise your aspirations through a course of challenge, inspiring speakers and project based learning. </a:t>
            </a:r>
            <a:br>
              <a:rPr lang="en-US" dirty="0">
                <a:latin typeface="+mn-ea"/>
                <a:cs typeface="+mn-ea"/>
              </a:rPr>
            </a:br>
            <a:endParaRPr lang="en-GB" sz="1600"/>
          </a:p>
          <a:p>
            <a:pPr marL="285750" indent="-285750">
              <a:buFont typeface="Wingdings" pitchFamily="2" charset="2"/>
              <a:buChar char="v"/>
            </a:pPr>
            <a:endParaRPr lang="en-GB" sz="1600"/>
          </a:p>
        </p:txBody>
      </p:sp>
      <p:sp>
        <p:nvSpPr>
          <p:cNvPr id="2" name="Title 1">
            <a:extLst>
              <a:ext uri="{FF2B5EF4-FFF2-40B4-BE49-F238E27FC236}">
                <a16:creationId xmlns:a16="http://schemas.microsoft.com/office/drawing/2014/main" id="{4862DD73-5C88-4313-B150-6BBD55F5F08D}"/>
              </a:ext>
            </a:extLst>
          </p:cNvPr>
          <p:cNvSpPr>
            <a:spLocks noGrp="1"/>
          </p:cNvSpPr>
          <p:nvPr>
            <p:ph type="title"/>
          </p:nvPr>
        </p:nvSpPr>
        <p:spPr>
          <a:xfrm>
            <a:off x="514927" y="101600"/>
            <a:ext cx="8229600" cy="914400"/>
          </a:xfrm>
        </p:spPr>
        <p:txBody>
          <a:bodyPr/>
          <a:lstStyle/>
          <a:p>
            <a:endParaRPr lang="en-US"/>
          </a:p>
        </p:txBody>
      </p:sp>
      <p:sp>
        <p:nvSpPr>
          <p:cNvPr id="3" name="Content Placeholder 2">
            <a:extLst>
              <a:ext uri="{FF2B5EF4-FFF2-40B4-BE49-F238E27FC236}">
                <a16:creationId xmlns:a16="http://schemas.microsoft.com/office/drawing/2014/main" id="{75E36F6C-E977-48DF-B90D-C6A83CFDA0D0}"/>
              </a:ext>
            </a:extLst>
          </p:cNvPr>
          <p:cNvSpPr>
            <a:spLocks noGrp="1"/>
          </p:cNvSpPr>
          <p:nvPr>
            <p:ph sz="quarter" idx="1"/>
          </p:nvPr>
        </p:nvSpPr>
        <p:spPr>
          <a:xfrm>
            <a:off x="4567381" y="2235199"/>
            <a:ext cx="4110921" cy="4118033"/>
          </a:xfrm>
        </p:spPr>
        <p:txBody>
          <a:bodyPr vert="horz" anchor="t">
            <a:normAutofit fontScale="77500" lnSpcReduction="20000"/>
          </a:bodyPr>
          <a:lstStyle/>
          <a:p>
            <a:pPr marL="285750" indent="-285750">
              <a:lnSpc>
                <a:spcPct val="200000"/>
              </a:lnSpc>
              <a:spcBef>
                <a:spcPts val="0"/>
              </a:spcBef>
              <a:buFont typeface="Wingdings,Sans-Serif"/>
              <a:buChar char="v"/>
            </a:pPr>
            <a:r>
              <a:rPr lang="en-GB" dirty="0"/>
              <a:t>Presentation skills</a:t>
            </a:r>
            <a:endParaRPr lang="en-US" dirty="0">
              <a:ea typeface="+mn-lt"/>
              <a:cs typeface="+mn-lt"/>
            </a:endParaRPr>
          </a:p>
          <a:p>
            <a:pPr marL="285750" indent="-285750">
              <a:lnSpc>
                <a:spcPct val="200000"/>
              </a:lnSpc>
              <a:spcBef>
                <a:spcPts val="0"/>
              </a:spcBef>
              <a:buFont typeface="Wingdings,Sans-Serif"/>
              <a:buChar char="v"/>
            </a:pPr>
            <a:r>
              <a:rPr lang="en-GB" dirty="0"/>
              <a:t>Debating skills </a:t>
            </a:r>
          </a:p>
          <a:p>
            <a:pPr marL="285750" indent="-285750">
              <a:lnSpc>
                <a:spcPct val="200000"/>
              </a:lnSpc>
              <a:spcBef>
                <a:spcPts val="0"/>
              </a:spcBef>
              <a:buFont typeface="Wingdings,Sans-Serif"/>
              <a:buChar char="v"/>
            </a:pPr>
            <a:r>
              <a:rPr lang="en-GB" dirty="0"/>
              <a:t>Critical and Creative thinking skills </a:t>
            </a:r>
          </a:p>
          <a:p>
            <a:pPr marL="285750" indent="-285750">
              <a:lnSpc>
                <a:spcPct val="200000"/>
              </a:lnSpc>
              <a:spcBef>
                <a:spcPts val="0"/>
              </a:spcBef>
              <a:buFont typeface="Wingdings,Sans-Serif"/>
              <a:buChar char="v"/>
            </a:pPr>
            <a:r>
              <a:rPr lang="en-GB" dirty="0"/>
              <a:t>Confidence/ motivation</a:t>
            </a:r>
            <a:endParaRPr lang="en-US" dirty="0">
              <a:ea typeface="+mn-lt"/>
              <a:cs typeface="+mn-lt"/>
            </a:endParaRPr>
          </a:p>
          <a:p>
            <a:pPr marL="285750" indent="-285750">
              <a:lnSpc>
                <a:spcPct val="200000"/>
              </a:lnSpc>
              <a:spcBef>
                <a:spcPts val="0"/>
              </a:spcBef>
              <a:buFont typeface="Wingdings,Sans-Serif"/>
              <a:buChar char="v"/>
            </a:pPr>
            <a:r>
              <a:rPr lang="en-GB" dirty="0"/>
              <a:t>Interpersonal skills – new friends?</a:t>
            </a:r>
            <a:endParaRPr lang="en-US" dirty="0">
              <a:ea typeface="+mn-lt"/>
              <a:cs typeface="+mn-lt"/>
            </a:endParaRPr>
          </a:p>
          <a:p>
            <a:pPr marL="285750" indent="-285750">
              <a:lnSpc>
                <a:spcPct val="200000"/>
              </a:lnSpc>
              <a:spcBef>
                <a:spcPts val="0"/>
              </a:spcBef>
              <a:buFont typeface="Wingdings,Sans-Serif"/>
              <a:buChar char="v"/>
            </a:pPr>
            <a:r>
              <a:rPr lang="en-GB" dirty="0"/>
              <a:t>Time management skills</a:t>
            </a:r>
          </a:p>
        </p:txBody>
      </p:sp>
      <p:sp>
        <p:nvSpPr>
          <p:cNvPr id="4" name="Content Placeholder 3">
            <a:extLst>
              <a:ext uri="{FF2B5EF4-FFF2-40B4-BE49-F238E27FC236}">
                <a16:creationId xmlns:a16="http://schemas.microsoft.com/office/drawing/2014/main" id="{D047E592-8A7F-4A0B-877B-6896585E46F7}"/>
              </a:ext>
            </a:extLst>
          </p:cNvPr>
          <p:cNvSpPr>
            <a:spLocks noGrp="1"/>
          </p:cNvSpPr>
          <p:nvPr>
            <p:ph sz="quarter" idx="2"/>
          </p:nvPr>
        </p:nvSpPr>
        <p:spPr>
          <a:xfrm>
            <a:off x="383471" y="2197515"/>
            <a:ext cx="4041648" cy="4141124"/>
          </a:xfrm>
        </p:spPr>
        <p:txBody>
          <a:bodyPr vert="horz" anchor="t">
            <a:normAutofit fontScale="77500" lnSpcReduction="20000"/>
          </a:bodyPr>
          <a:lstStyle/>
          <a:p>
            <a:pPr>
              <a:spcBef>
                <a:spcPts val="0"/>
              </a:spcBef>
            </a:pPr>
            <a:r>
              <a:rPr lang="en-GB" dirty="0">
                <a:ea typeface="+mn-lt"/>
                <a:cs typeface="+mn-lt"/>
              </a:rPr>
              <a:t>WHAT SKILLS WILL THE PROGRAMME DEVELOP?</a:t>
            </a:r>
            <a:endParaRPr lang="en-US" dirty="0">
              <a:ea typeface="+mn-lt"/>
              <a:cs typeface="+mn-lt"/>
            </a:endParaRPr>
          </a:p>
          <a:p>
            <a:pPr marL="285750" indent="-285750">
              <a:lnSpc>
                <a:spcPct val="200000"/>
              </a:lnSpc>
              <a:spcBef>
                <a:spcPts val="0"/>
              </a:spcBef>
              <a:buFont typeface="Wingdings,Sans-Serif"/>
              <a:buChar char="v"/>
            </a:pPr>
            <a:r>
              <a:rPr lang="en-GB" dirty="0">
                <a:ea typeface="+mn-lt"/>
                <a:cs typeface="+mn-lt"/>
              </a:rPr>
              <a:t>Written English</a:t>
            </a:r>
            <a:endParaRPr lang="en-US" dirty="0">
              <a:ea typeface="+mn-lt"/>
              <a:cs typeface="+mn-lt"/>
            </a:endParaRPr>
          </a:p>
          <a:p>
            <a:pPr marL="285750" indent="-285750">
              <a:lnSpc>
                <a:spcPct val="200000"/>
              </a:lnSpc>
              <a:spcBef>
                <a:spcPts val="0"/>
              </a:spcBef>
              <a:buFont typeface="Wingdings,Sans-Serif"/>
              <a:buChar char="v"/>
            </a:pPr>
            <a:r>
              <a:rPr lang="en-GB" dirty="0">
                <a:ea typeface="+mn-lt"/>
                <a:cs typeface="+mn-lt"/>
              </a:rPr>
              <a:t>Essay writing skills</a:t>
            </a:r>
            <a:endParaRPr lang="en-US" dirty="0">
              <a:ea typeface="+mn-lt"/>
              <a:cs typeface="+mn-lt"/>
            </a:endParaRPr>
          </a:p>
          <a:p>
            <a:pPr marL="285750" indent="-285750">
              <a:lnSpc>
                <a:spcPct val="200000"/>
              </a:lnSpc>
              <a:spcBef>
                <a:spcPts val="0"/>
              </a:spcBef>
              <a:buFont typeface="Wingdings,Sans-Serif"/>
              <a:buChar char="v"/>
            </a:pPr>
            <a:r>
              <a:rPr lang="en-GB" dirty="0">
                <a:ea typeface="+mn-lt"/>
                <a:cs typeface="+mn-lt"/>
              </a:rPr>
              <a:t>Note taking skills</a:t>
            </a:r>
            <a:endParaRPr lang="en-US" dirty="0">
              <a:ea typeface="+mn-lt"/>
              <a:cs typeface="+mn-lt"/>
            </a:endParaRPr>
          </a:p>
          <a:p>
            <a:pPr marL="285750" indent="-285750">
              <a:lnSpc>
                <a:spcPct val="200000"/>
              </a:lnSpc>
              <a:spcBef>
                <a:spcPts val="0"/>
              </a:spcBef>
              <a:buFont typeface="Wingdings,Sans-Serif"/>
              <a:buChar char="v"/>
            </a:pPr>
            <a:r>
              <a:rPr lang="en-GB" dirty="0">
                <a:ea typeface="+mn-lt"/>
                <a:cs typeface="+mn-lt"/>
              </a:rPr>
              <a:t>Independent learning</a:t>
            </a:r>
            <a:endParaRPr lang="en-US" dirty="0">
              <a:ea typeface="+mn-lt"/>
              <a:cs typeface="+mn-lt"/>
            </a:endParaRPr>
          </a:p>
          <a:p>
            <a:pPr marL="285750" indent="-285750">
              <a:lnSpc>
                <a:spcPct val="200000"/>
              </a:lnSpc>
              <a:spcBef>
                <a:spcPts val="0"/>
              </a:spcBef>
              <a:buFont typeface="Wingdings,Sans-Serif"/>
              <a:buChar char="v"/>
            </a:pPr>
            <a:r>
              <a:rPr lang="en-GB" dirty="0">
                <a:ea typeface="+mn-lt"/>
                <a:cs typeface="+mn-lt"/>
              </a:rPr>
              <a:t>Research</a:t>
            </a:r>
          </a:p>
          <a:p>
            <a:pPr marL="285750" indent="-285750">
              <a:lnSpc>
                <a:spcPct val="200000"/>
              </a:lnSpc>
              <a:spcBef>
                <a:spcPts val="0"/>
              </a:spcBef>
              <a:buFont typeface="Wingdings,Sans-Serif"/>
              <a:buChar char="v"/>
            </a:pPr>
            <a:endParaRPr lang="en-GB" dirty="0">
              <a:ea typeface="+mn-lt"/>
              <a:cs typeface="+mn-lt"/>
            </a:endParaRPr>
          </a:p>
          <a:p>
            <a:endParaRPr lang="en-US" dirty="0"/>
          </a:p>
        </p:txBody>
      </p:sp>
    </p:spTree>
    <p:extLst>
      <p:ext uri="{BB962C8B-B14F-4D97-AF65-F5344CB8AC3E}">
        <p14:creationId xmlns:p14="http://schemas.microsoft.com/office/powerpoint/2010/main" val="35075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79712" y="296583"/>
            <a:ext cx="6624736" cy="646331"/>
          </a:xfrm>
          <a:prstGeom prst="rect">
            <a:avLst/>
          </a:prstGeom>
          <a:noFill/>
        </p:spPr>
        <p:txBody>
          <a:bodyPr wrap="square" rtlCol="0">
            <a:spAutoFit/>
          </a:bodyPr>
          <a:lstStyle/>
          <a:p>
            <a:r>
              <a:rPr lang="en-GB" sz="3600"/>
              <a:t>The programme</a:t>
            </a:r>
          </a:p>
        </p:txBody>
      </p:sp>
      <p:graphicFrame>
        <p:nvGraphicFramePr>
          <p:cNvPr id="8" name="Table 7"/>
          <p:cNvGraphicFramePr>
            <a:graphicFrameLocks noGrp="1"/>
          </p:cNvGraphicFramePr>
          <p:nvPr/>
        </p:nvGraphicFramePr>
        <p:xfrm>
          <a:off x="-891540" y="30099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GB"/>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437C5A0E-CA10-3C02-7141-4AC2E32E3C94}"/>
              </a:ext>
            </a:extLst>
          </p:cNvPr>
          <p:cNvGraphicFramePr>
            <a:graphicFrameLocks noGrp="1"/>
          </p:cNvGraphicFramePr>
          <p:nvPr>
            <p:extLst>
              <p:ext uri="{D42A27DB-BD31-4B8C-83A1-F6EECF244321}">
                <p14:modId xmlns:p14="http://schemas.microsoft.com/office/powerpoint/2010/main" val="2188169908"/>
              </p:ext>
            </p:extLst>
          </p:nvPr>
        </p:nvGraphicFramePr>
        <p:xfrm>
          <a:off x="1014760" y="0"/>
          <a:ext cx="7403944" cy="6248400"/>
        </p:xfrm>
        <a:graphic>
          <a:graphicData uri="http://schemas.openxmlformats.org/drawingml/2006/table">
            <a:tbl>
              <a:tblPr firstRow="1" bandRow="1">
                <a:tableStyleId>{5C22544A-7EE6-4342-B048-85BDC9FD1C3A}</a:tableStyleId>
              </a:tblPr>
              <a:tblGrid>
                <a:gridCol w="3612994">
                  <a:extLst>
                    <a:ext uri="{9D8B030D-6E8A-4147-A177-3AD203B41FA5}">
                      <a16:colId xmlns:a16="http://schemas.microsoft.com/office/drawing/2014/main" val="191102762"/>
                    </a:ext>
                  </a:extLst>
                </a:gridCol>
                <a:gridCol w="3790950">
                  <a:extLst>
                    <a:ext uri="{9D8B030D-6E8A-4147-A177-3AD203B41FA5}">
                      <a16:colId xmlns:a16="http://schemas.microsoft.com/office/drawing/2014/main" val="706314373"/>
                    </a:ext>
                  </a:extLst>
                </a:gridCol>
              </a:tblGrid>
              <a:tr h="190500">
                <a:tc>
                  <a:txBody>
                    <a:bodyPr/>
                    <a:lstStyle/>
                    <a:p>
                      <a:pPr fontAlgn="t"/>
                      <a:endParaRPr lang="en-US">
                        <a:effectLst/>
                      </a:endParaRPr>
                    </a:p>
                    <a:p>
                      <a:pPr rtl="0" fontAlgn="base"/>
                      <a:r>
                        <a:rPr lang="en-US" sz="1400" dirty="0">
                          <a:effectLst/>
                        </a:rPr>
                        <a:t>Date </a:t>
                      </a:r>
                      <a:endParaRPr lang="en-US" dirty="0">
                        <a:effectLst/>
                      </a:endParaRPr>
                    </a:p>
                  </a:txBody>
                  <a:tcPr/>
                </a:tc>
                <a:tc>
                  <a:txBody>
                    <a:bodyPr/>
                    <a:lstStyle/>
                    <a:p>
                      <a:pPr algn="ctr" fontAlgn="t"/>
                      <a:endParaRPr lang="en-US">
                        <a:effectLst/>
                      </a:endParaRPr>
                    </a:p>
                    <a:p>
                      <a:pPr rtl="0" fontAlgn="base"/>
                      <a:r>
                        <a:rPr lang="en-US" sz="1400" dirty="0">
                          <a:effectLst/>
                        </a:rPr>
                        <a:t>Topic </a:t>
                      </a:r>
                      <a:endParaRPr lang="en-US" dirty="0">
                        <a:effectLst/>
                      </a:endParaRPr>
                    </a:p>
                  </a:txBody>
                  <a:tcPr/>
                </a:tc>
                <a:extLst>
                  <a:ext uri="{0D108BD9-81ED-4DB2-BD59-A6C34878D82A}">
                    <a16:rowId xmlns:a16="http://schemas.microsoft.com/office/drawing/2014/main" val="1098532198"/>
                  </a:ext>
                </a:extLst>
              </a:tr>
              <a:tr h="190500">
                <a:tc>
                  <a:txBody>
                    <a:bodyPr/>
                    <a:lstStyle/>
                    <a:p>
                      <a:pPr rtl="0" fontAlgn="base"/>
                      <a:r>
                        <a:rPr lang="en-US" sz="1400" dirty="0">
                          <a:effectLst/>
                        </a:rPr>
                        <a:t>Tuesday   6.00pm 21 02 2023 </a:t>
                      </a:r>
                      <a:endParaRPr lang="en-US" dirty="0">
                        <a:effectLst/>
                      </a:endParaRPr>
                    </a:p>
                  </a:txBody>
                  <a:tcPr/>
                </a:tc>
                <a:tc>
                  <a:txBody>
                    <a:bodyPr/>
                    <a:lstStyle/>
                    <a:p>
                      <a:pPr fontAlgn="t"/>
                      <a:endParaRPr lang="en-US">
                        <a:effectLst/>
                      </a:endParaRPr>
                    </a:p>
                    <a:p>
                      <a:pPr rtl="0" fontAlgn="base"/>
                      <a:r>
                        <a:rPr lang="en-US" sz="1400" dirty="0">
                          <a:effectLst/>
                        </a:rPr>
                        <a:t>Virtual Parent’s Evening  </a:t>
                      </a:r>
                      <a:endParaRPr lang="en-US" dirty="0">
                        <a:effectLst/>
                      </a:endParaRPr>
                    </a:p>
                  </a:txBody>
                  <a:tcPr/>
                </a:tc>
                <a:extLst>
                  <a:ext uri="{0D108BD9-81ED-4DB2-BD59-A6C34878D82A}">
                    <a16:rowId xmlns:a16="http://schemas.microsoft.com/office/drawing/2014/main" val="2171673478"/>
                  </a:ext>
                </a:extLst>
              </a:tr>
              <a:tr h="511840">
                <a:tc>
                  <a:txBody>
                    <a:bodyPr/>
                    <a:lstStyle/>
                    <a:p>
                      <a:pPr rtl="0" fontAlgn="base"/>
                      <a:r>
                        <a:rPr lang="en-US" sz="1400" dirty="0">
                          <a:effectLst/>
                        </a:rPr>
                        <a:t>Tuesday 28 02 2023   3.30-4.30 pm </a:t>
                      </a:r>
                      <a:endParaRPr lang="en-US" dirty="0">
                        <a:effectLst/>
                      </a:endParaRPr>
                    </a:p>
                  </a:txBody>
                  <a:tcPr/>
                </a:tc>
                <a:tc>
                  <a:txBody>
                    <a:bodyPr/>
                    <a:lstStyle/>
                    <a:p>
                      <a:pPr rtl="0" fontAlgn="base"/>
                      <a:r>
                        <a:rPr lang="en-US" sz="1400" dirty="0">
                          <a:effectLst/>
                        </a:rPr>
                        <a:t>Posing the Question  </a:t>
                      </a:r>
                      <a:endParaRPr lang="en-US" dirty="0">
                        <a:effectLst/>
                      </a:endParaRPr>
                    </a:p>
                    <a:p>
                      <a:pPr rtl="0" fontAlgn="base"/>
                      <a:r>
                        <a:rPr lang="en-US" sz="1400" dirty="0">
                          <a:effectLst/>
                        </a:rPr>
                        <a:t>P4C / Community of Enquiry  </a:t>
                      </a:r>
                      <a:endParaRPr lang="en-US" dirty="0">
                        <a:effectLst/>
                      </a:endParaRPr>
                    </a:p>
                  </a:txBody>
                  <a:tcPr/>
                </a:tc>
                <a:extLst>
                  <a:ext uri="{0D108BD9-81ED-4DB2-BD59-A6C34878D82A}">
                    <a16:rowId xmlns:a16="http://schemas.microsoft.com/office/drawing/2014/main" val="1072115114"/>
                  </a:ext>
                </a:extLst>
              </a:tr>
              <a:tr h="190500">
                <a:tc>
                  <a:txBody>
                    <a:bodyPr/>
                    <a:lstStyle/>
                    <a:p>
                      <a:pPr rtl="0" fontAlgn="base"/>
                      <a:r>
                        <a:rPr lang="en-US" sz="1400" dirty="0">
                          <a:effectLst/>
                        </a:rPr>
                        <a:t>Tuesday 07 03 2023 3.30-4.30 pm </a:t>
                      </a:r>
                      <a:endParaRPr lang="en-US" dirty="0">
                        <a:effectLst/>
                      </a:endParaRPr>
                    </a:p>
                    <a:p>
                      <a:pPr rtl="0" fontAlgn="base"/>
                      <a:endParaRPr lang="en-US">
                        <a:effectLst/>
                      </a:endParaRPr>
                    </a:p>
                  </a:txBody>
                  <a:tcPr/>
                </a:tc>
                <a:tc>
                  <a:txBody>
                    <a:bodyPr/>
                    <a:lstStyle/>
                    <a:p>
                      <a:pPr rtl="0" fontAlgn="base"/>
                      <a:r>
                        <a:rPr lang="en-US" sz="1400" dirty="0">
                          <a:effectLst/>
                        </a:rPr>
                        <a:t>Introduction – Debating Skills </a:t>
                      </a:r>
                      <a:endParaRPr lang="en-US" dirty="0">
                        <a:effectLst/>
                      </a:endParaRPr>
                    </a:p>
                  </a:txBody>
                  <a:tcPr/>
                </a:tc>
                <a:extLst>
                  <a:ext uri="{0D108BD9-81ED-4DB2-BD59-A6C34878D82A}">
                    <a16:rowId xmlns:a16="http://schemas.microsoft.com/office/drawing/2014/main" val="3443634111"/>
                  </a:ext>
                </a:extLst>
              </a:tr>
              <a:tr h="190500">
                <a:tc>
                  <a:txBody>
                    <a:bodyPr/>
                    <a:lstStyle/>
                    <a:p>
                      <a:pPr rtl="0" fontAlgn="base"/>
                      <a:r>
                        <a:rPr lang="en-US" sz="1400" dirty="0">
                          <a:effectLst/>
                        </a:rPr>
                        <a:t>Tuesday 14 03 2023   3.30-4.30 pm  </a:t>
                      </a:r>
                      <a:endParaRPr lang="en-US" dirty="0">
                        <a:effectLst/>
                      </a:endParaRPr>
                    </a:p>
                    <a:p>
                      <a:pPr rtl="0" fontAlgn="base"/>
                      <a:endParaRPr lang="en-US">
                        <a:effectLst/>
                      </a:endParaRPr>
                    </a:p>
                  </a:txBody>
                  <a:tcPr/>
                </a:tc>
                <a:tc>
                  <a:txBody>
                    <a:bodyPr/>
                    <a:lstStyle/>
                    <a:p>
                      <a:pPr rtl="0" fontAlgn="base"/>
                      <a:r>
                        <a:rPr lang="en-US" sz="1400" dirty="0">
                          <a:effectLst/>
                        </a:rPr>
                        <a:t>Critical Thinking 1 </a:t>
                      </a:r>
                      <a:endParaRPr lang="en-US" dirty="0">
                        <a:effectLst/>
                      </a:endParaRPr>
                    </a:p>
                  </a:txBody>
                  <a:tcPr/>
                </a:tc>
                <a:extLst>
                  <a:ext uri="{0D108BD9-81ED-4DB2-BD59-A6C34878D82A}">
                    <a16:rowId xmlns:a16="http://schemas.microsoft.com/office/drawing/2014/main" val="759113897"/>
                  </a:ext>
                </a:extLst>
              </a:tr>
              <a:tr h="190500">
                <a:tc>
                  <a:txBody>
                    <a:bodyPr/>
                    <a:lstStyle/>
                    <a:p>
                      <a:pPr rtl="0" fontAlgn="base"/>
                      <a:r>
                        <a:rPr lang="en-US" sz="1400" dirty="0">
                          <a:effectLst/>
                        </a:rPr>
                        <a:t>Tuesday 21 03 2023    3.30-4.30 pm  </a:t>
                      </a:r>
                      <a:endParaRPr lang="en-US" dirty="0">
                        <a:effectLst/>
                      </a:endParaRPr>
                    </a:p>
                    <a:p>
                      <a:pPr rtl="0" fontAlgn="base"/>
                      <a:endParaRPr lang="en-US">
                        <a:effectLst/>
                      </a:endParaRPr>
                    </a:p>
                  </a:txBody>
                  <a:tcPr/>
                </a:tc>
                <a:tc>
                  <a:txBody>
                    <a:bodyPr/>
                    <a:lstStyle/>
                    <a:p>
                      <a:pPr rtl="0" fontAlgn="base"/>
                      <a:r>
                        <a:rPr lang="en-US" sz="1400" dirty="0">
                          <a:effectLst/>
                        </a:rPr>
                        <a:t>Presentation Skills  </a:t>
                      </a:r>
                      <a:endParaRPr lang="en-US" dirty="0">
                        <a:effectLst/>
                      </a:endParaRPr>
                    </a:p>
                  </a:txBody>
                  <a:tcPr/>
                </a:tc>
                <a:extLst>
                  <a:ext uri="{0D108BD9-81ED-4DB2-BD59-A6C34878D82A}">
                    <a16:rowId xmlns:a16="http://schemas.microsoft.com/office/drawing/2014/main" val="1544185716"/>
                  </a:ext>
                </a:extLst>
              </a:tr>
              <a:tr h="190500">
                <a:tc>
                  <a:txBody>
                    <a:bodyPr/>
                    <a:lstStyle/>
                    <a:p>
                      <a:pPr rtl="0" fontAlgn="base"/>
                      <a:r>
                        <a:rPr lang="en-US" sz="1400" dirty="0">
                          <a:effectLst/>
                        </a:rPr>
                        <a:t>Tuesday 28 03 2023   3.30-4.30 pm  </a:t>
                      </a:r>
                      <a:endParaRPr lang="en-US" dirty="0">
                        <a:effectLst/>
                      </a:endParaRPr>
                    </a:p>
                    <a:p>
                      <a:pPr rtl="0" fontAlgn="base"/>
                      <a:endParaRPr lang="en-US">
                        <a:effectLst/>
                      </a:endParaRPr>
                    </a:p>
                    <a:p>
                      <a:pPr rtl="0" fontAlgn="base"/>
                      <a:endParaRPr lang="en-US">
                        <a:effectLst/>
                      </a:endParaRPr>
                    </a:p>
                  </a:txBody>
                  <a:tcPr/>
                </a:tc>
                <a:tc>
                  <a:txBody>
                    <a:bodyPr/>
                    <a:lstStyle/>
                    <a:p>
                      <a:pPr rtl="0" fontAlgn="base"/>
                      <a:r>
                        <a:rPr lang="en-US" sz="1400" dirty="0">
                          <a:effectLst/>
                        </a:rPr>
                        <a:t>Critical Thinking 2 </a:t>
                      </a:r>
                      <a:endParaRPr lang="en-US" dirty="0">
                        <a:effectLst/>
                      </a:endParaRPr>
                    </a:p>
                  </a:txBody>
                  <a:tcPr/>
                </a:tc>
                <a:extLst>
                  <a:ext uri="{0D108BD9-81ED-4DB2-BD59-A6C34878D82A}">
                    <a16:rowId xmlns:a16="http://schemas.microsoft.com/office/drawing/2014/main" val="3965096446"/>
                  </a:ext>
                </a:extLst>
              </a:tr>
              <a:tr h="190500">
                <a:tc>
                  <a:txBody>
                    <a:bodyPr/>
                    <a:lstStyle/>
                    <a:p>
                      <a:pPr rtl="0" fontAlgn="base"/>
                      <a:r>
                        <a:rPr lang="en-US" sz="1400" dirty="0">
                          <a:effectLst/>
                        </a:rPr>
                        <a:t>Tuesday 18 04 2023 3.30-4.30 pm </a:t>
                      </a:r>
                      <a:endParaRPr lang="en-US" dirty="0">
                        <a:effectLst/>
                      </a:endParaRPr>
                    </a:p>
                    <a:p>
                      <a:pPr rtl="0" fontAlgn="base"/>
                      <a:endParaRPr lang="en-US">
                        <a:effectLst/>
                      </a:endParaRPr>
                    </a:p>
                  </a:txBody>
                  <a:tcPr/>
                </a:tc>
                <a:tc>
                  <a:txBody>
                    <a:bodyPr/>
                    <a:lstStyle/>
                    <a:p>
                      <a:pPr rtl="0" fontAlgn="base"/>
                      <a:r>
                        <a:rPr lang="en-US" sz="1400" dirty="0">
                          <a:effectLst/>
                        </a:rPr>
                        <a:t>Dialogue enquiry  </a:t>
                      </a:r>
                      <a:endParaRPr lang="en-US" dirty="0">
                        <a:effectLst/>
                      </a:endParaRPr>
                    </a:p>
                  </a:txBody>
                  <a:tcPr/>
                </a:tc>
                <a:extLst>
                  <a:ext uri="{0D108BD9-81ED-4DB2-BD59-A6C34878D82A}">
                    <a16:rowId xmlns:a16="http://schemas.microsoft.com/office/drawing/2014/main" val="2712406864"/>
                  </a:ext>
                </a:extLst>
              </a:tr>
              <a:tr h="190500">
                <a:tc>
                  <a:txBody>
                    <a:bodyPr/>
                    <a:lstStyle/>
                    <a:p>
                      <a:pPr rtl="0" fontAlgn="base"/>
                      <a:r>
                        <a:rPr lang="en-US" sz="1400" dirty="0">
                          <a:effectLst/>
                        </a:rPr>
                        <a:t>Tuesday 25 04 2023 3.30-4.30 pm  </a:t>
                      </a:r>
                      <a:endParaRPr lang="en-US" dirty="0">
                        <a:effectLst/>
                      </a:endParaRPr>
                    </a:p>
                  </a:txBody>
                  <a:tcPr/>
                </a:tc>
                <a:tc>
                  <a:txBody>
                    <a:bodyPr/>
                    <a:lstStyle/>
                    <a:p>
                      <a:pPr rtl="0" fontAlgn="base"/>
                      <a:r>
                        <a:rPr lang="en-US" sz="1400" dirty="0">
                          <a:effectLst/>
                        </a:rPr>
                        <a:t>Research skills </a:t>
                      </a:r>
                      <a:endParaRPr lang="en-US" dirty="0">
                        <a:effectLst/>
                      </a:endParaRPr>
                    </a:p>
                  </a:txBody>
                  <a:tcPr/>
                </a:tc>
                <a:extLst>
                  <a:ext uri="{0D108BD9-81ED-4DB2-BD59-A6C34878D82A}">
                    <a16:rowId xmlns:a16="http://schemas.microsoft.com/office/drawing/2014/main" val="3165540503"/>
                  </a:ext>
                </a:extLst>
              </a:tr>
              <a:tr h="190500">
                <a:tc>
                  <a:txBody>
                    <a:bodyPr/>
                    <a:lstStyle/>
                    <a:p>
                      <a:pPr rtl="0" fontAlgn="base"/>
                      <a:r>
                        <a:rPr lang="en-US" sz="1400" dirty="0">
                          <a:effectLst/>
                        </a:rPr>
                        <a:t>Tuesday 2 05 2023 3.30-4.30 pm  </a:t>
                      </a:r>
                      <a:endParaRPr lang="en-US" dirty="0">
                        <a:effectLst/>
                      </a:endParaRPr>
                    </a:p>
                    <a:p>
                      <a:pPr rtl="0" fontAlgn="base"/>
                      <a:endParaRPr lang="en-US">
                        <a:effectLst/>
                      </a:endParaRPr>
                    </a:p>
                  </a:txBody>
                  <a:tcPr/>
                </a:tc>
                <a:tc>
                  <a:txBody>
                    <a:bodyPr/>
                    <a:lstStyle/>
                    <a:p>
                      <a:pPr rtl="0" fontAlgn="base"/>
                      <a:r>
                        <a:rPr lang="en-US" sz="1400" dirty="0">
                          <a:effectLst/>
                        </a:rPr>
                        <a:t>Essay writing, referencing and plagiarism </a:t>
                      </a:r>
                      <a:endParaRPr lang="en-US" dirty="0">
                        <a:effectLst/>
                      </a:endParaRPr>
                    </a:p>
                  </a:txBody>
                  <a:tcPr/>
                </a:tc>
                <a:extLst>
                  <a:ext uri="{0D108BD9-81ED-4DB2-BD59-A6C34878D82A}">
                    <a16:rowId xmlns:a16="http://schemas.microsoft.com/office/drawing/2014/main" val="498480810"/>
                  </a:ext>
                </a:extLst>
              </a:tr>
              <a:tr h="190500">
                <a:tc>
                  <a:txBody>
                    <a:bodyPr/>
                    <a:lstStyle/>
                    <a:p>
                      <a:pPr rtl="0" fontAlgn="base"/>
                      <a:r>
                        <a:rPr lang="en-US" sz="1400" dirty="0">
                          <a:effectLst/>
                        </a:rPr>
                        <a:t>Tuesday 09 05 2023 </a:t>
                      </a:r>
                      <a:endParaRPr lang="en-US" dirty="0">
                        <a:effectLst/>
                      </a:endParaRPr>
                    </a:p>
                    <a:p>
                      <a:pPr rtl="0" fontAlgn="base"/>
                      <a:r>
                        <a:rPr lang="en-US" sz="1400" dirty="0">
                          <a:effectLst/>
                        </a:rPr>
                        <a:t>3.30-4.30 pm </a:t>
                      </a:r>
                      <a:endParaRPr lang="en-US" dirty="0">
                        <a:effectLst/>
                      </a:endParaRPr>
                    </a:p>
                  </a:txBody>
                  <a:tcPr/>
                </a:tc>
                <a:tc>
                  <a:txBody>
                    <a:bodyPr/>
                    <a:lstStyle/>
                    <a:p>
                      <a:pPr rtl="0" fontAlgn="base"/>
                      <a:r>
                        <a:rPr lang="en-US" sz="1400" dirty="0">
                          <a:effectLst/>
                        </a:rPr>
                        <a:t>Essay write up and preparation session </a:t>
                      </a:r>
                      <a:endParaRPr lang="en-US" dirty="0">
                        <a:effectLst/>
                      </a:endParaRPr>
                    </a:p>
                  </a:txBody>
                  <a:tcPr/>
                </a:tc>
                <a:extLst>
                  <a:ext uri="{0D108BD9-81ED-4DB2-BD59-A6C34878D82A}">
                    <a16:rowId xmlns:a16="http://schemas.microsoft.com/office/drawing/2014/main" val="20251184"/>
                  </a:ext>
                </a:extLst>
              </a:tr>
            </a:tbl>
          </a:graphicData>
        </a:graphic>
      </p:graphicFrame>
    </p:spTree>
    <p:extLst>
      <p:ext uri="{BB962C8B-B14F-4D97-AF65-F5344CB8AC3E}">
        <p14:creationId xmlns:p14="http://schemas.microsoft.com/office/powerpoint/2010/main" val="65059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9B23-67AE-4B0D-8168-070736EA57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F20AC0-0995-4673-9F90-36BCC78F2F7F}"/>
              </a:ext>
            </a:extLst>
          </p:cNvPr>
          <p:cNvSpPr>
            <a:spLocks noGrp="1"/>
          </p:cNvSpPr>
          <p:nvPr>
            <p:ph sz="quarter" idx="1"/>
          </p:nvPr>
        </p:nvSpPr>
        <p:spPr/>
        <p:txBody>
          <a:bodyPr vert="horz" lIns="91440" tIns="45720" rIns="91440" bIns="45720" anchor="t">
            <a:normAutofit/>
          </a:bodyPr>
          <a:lstStyle/>
          <a:p>
            <a:pPr fontAlgn="base"/>
            <a:endParaRPr lang="en-GB" dirty="0"/>
          </a:p>
          <a:p>
            <a:endParaRPr lang="en-US" dirty="0"/>
          </a:p>
        </p:txBody>
      </p:sp>
      <p:sp>
        <p:nvSpPr>
          <p:cNvPr id="4" name="TextBox 3">
            <a:extLst>
              <a:ext uri="{FF2B5EF4-FFF2-40B4-BE49-F238E27FC236}">
                <a16:creationId xmlns:a16="http://schemas.microsoft.com/office/drawing/2014/main" id="{458ED73D-0621-4B0A-87C0-EC44911E0501}"/>
              </a:ext>
            </a:extLst>
          </p:cNvPr>
          <p:cNvSpPr txBox="1"/>
          <p:nvPr/>
        </p:nvSpPr>
        <p:spPr>
          <a:xfrm>
            <a:off x="358775" y="1216025"/>
            <a:ext cx="80216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latin typeface="Calibri"/>
              <a:cs typeface="Calibri"/>
            </a:endParaRPr>
          </a:p>
        </p:txBody>
      </p:sp>
      <p:sp>
        <p:nvSpPr>
          <p:cNvPr id="5" name="TextBox 4">
            <a:extLst>
              <a:ext uri="{FF2B5EF4-FFF2-40B4-BE49-F238E27FC236}">
                <a16:creationId xmlns:a16="http://schemas.microsoft.com/office/drawing/2014/main" id="{F5E9FF19-7514-42F6-8C6B-38F0DABD8F89}"/>
              </a:ext>
            </a:extLst>
          </p:cNvPr>
          <p:cNvSpPr txBox="1"/>
          <p:nvPr/>
        </p:nvSpPr>
        <p:spPr>
          <a:xfrm>
            <a:off x="622092" y="1618938"/>
            <a:ext cx="774991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ea typeface="+mn-lt"/>
                <a:cs typeface="+mn-lt"/>
              </a:rPr>
              <a:t>Tuesday   15 05 2023  Assignment Submission date at 3.30pm</a:t>
            </a:r>
            <a:endParaRPr lang="en-US" sz="2000" dirty="0">
              <a:ea typeface="+mn-lt"/>
              <a:cs typeface="+mn-lt"/>
            </a:endParaRPr>
          </a:p>
          <a:p>
            <a:endParaRPr lang="en-GB" sz="2000" dirty="0">
              <a:ea typeface="+mn-lt"/>
              <a:cs typeface="+mn-lt"/>
            </a:endParaRPr>
          </a:p>
          <a:p>
            <a:r>
              <a:rPr lang="en-GB" sz="2000" dirty="0">
                <a:ea typeface="+mn-lt"/>
                <a:cs typeface="+mn-lt"/>
              </a:rPr>
              <a:t>Tuesday 23 05  6.00 pm 2023     Exhibition Evening</a:t>
            </a:r>
            <a:endParaRPr lang="en-US" sz="2000" dirty="0">
              <a:ea typeface="+mn-lt"/>
              <a:cs typeface="+mn-lt"/>
            </a:endParaRPr>
          </a:p>
          <a:p>
            <a:endParaRPr lang="en-US" sz="2000" dirty="0">
              <a:latin typeface="Calibri"/>
              <a:cs typeface="Segoe UI"/>
            </a:endParaRPr>
          </a:p>
        </p:txBody>
      </p:sp>
    </p:spTree>
    <p:extLst>
      <p:ext uri="{BB962C8B-B14F-4D97-AF65-F5344CB8AC3E}">
        <p14:creationId xmlns:p14="http://schemas.microsoft.com/office/powerpoint/2010/main" val="18792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44D0-AF02-4276-8E1F-9DD8DF4CD45C}"/>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96B11FFD-6E52-4D29-9A31-161A36E0C05E}"/>
              </a:ext>
            </a:extLst>
          </p:cNvPr>
          <p:cNvSpPr txBox="1"/>
          <p:nvPr/>
        </p:nvSpPr>
        <p:spPr>
          <a:xfrm>
            <a:off x="1979726" y="293643"/>
            <a:ext cx="6624736" cy="646331"/>
          </a:xfrm>
          <a:prstGeom prst="rect">
            <a:avLst/>
          </a:prstGeom>
          <a:noFill/>
        </p:spPr>
        <p:txBody>
          <a:bodyPr wrap="square" rtlCol="0" anchor="t">
            <a:spAutoFit/>
          </a:bodyPr>
          <a:lstStyle/>
          <a:p>
            <a:r>
              <a:rPr lang="en-GB" sz="3600"/>
              <a:t>The project</a:t>
            </a:r>
          </a:p>
        </p:txBody>
      </p:sp>
      <p:sp>
        <p:nvSpPr>
          <p:cNvPr id="13" name="Content Placeholder 12">
            <a:extLst>
              <a:ext uri="{FF2B5EF4-FFF2-40B4-BE49-F238E27FC236}">
                <a16:creationId xmlns:a16="http://schemas.microsoft.com/office/drawing/2014/main" id="{265151F9-E394-4399-9857-89C33A1B1942}"/>
              </a:ext>
            </a:extLst>
          </p:cNvPr>
          <p:cNvSpPr>
            <a:spLocks noGrp="1"/>
          </p:cNvSpPr>
          <p:nvPr>
            <p:ph sz="quarter" idx="1"/>
          </p:nvPr>
        </p:nvSpPr>
        <p:spPr/>
        <p:txBody>
          <a:bodyPr vert="horz" anchor="t">
            <a:normAutofit/>
          </a:bodyPr>
          <a:lstStyle/>
          <a:p>
            <a:pPr marL="0" indent="0" algn="ctr">
              <a:buNone/>
            </a:pPr>
            <a:endParaRPr lang="en-US" i="1"/>
          </a:p>
          <a:p>
            <a:endParaRPr lang="en-US"/>
          </a:p>
        </p:txBody>
      </p:sp>
      <p:sp>
        <p:nvSpPr>
          <p:cNvPr id="8" name="TextBox 7">
            <a:extLst>
              <a:ext uri="{FF2B5EF4-FFF2-40B4-BE49-F238E27FC236}">
                <a16:creationId xmlns:a16="http://schemas.microsoft.com/office/drawing/2014/main" id="{BCA61F03-2A07-4E1A-A1A6-DBA35283C804}"/>
              </a:ext>
            </a:extLst>
          </p:cNvPr>
          <p:cNvSpPr txBox="1"/>
          <p:nvPr/>
        </p:nvSpPr>
        <p:spPr>
          <a:xfrm>
            <a:off x="1349971" y="1733550"/>
            <a:ext cx="6627217" cy="4616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pPr>
            <a:r>
              <a:rPr lang="en-US" sz="2400" i="1" dirty="0">
                <a:latin typeface="Gill Sans MT"/>
                <a:ea typeface="Segoe UI"/>
                <a:cs typeface="Segoe UI"/>
              </a:rPr>
              <a:t>Enquiry Question to form the discussion.</a:t>
            </a:r>
            <a:endParaRPr lang="en-US" sz="2400" i="1" dirty="0"/>
          </a:p>
        </p:txBody>
      </p:sp>
      <p:sp>
        <p:nvSpPr>
          <p:cNvPr id="4" name="TextBox 3">
            <a:extLst>
              <a:ext uri="{FF2B5EF4-FFF2-40B4-BE49-F238E27FC236}">
                <a16:creationId xmlns:a16="http://schemas.microsoft.com/office/drawing/2014/main" id="{1037CA19-CD10-4B23-8D35-F07ACAE0BCF7}"/>
              </a:ext>
            </a:extLst>
          </p:cNvPr>
          <p:cNvSpPr txBox="1"/>
          <p:nvPr/>
        </p:nvSpPr>
        <p:spPr>
          <a:xfrm>
            <a:off x="1248206" y="2743200"/>
            <a:ext cx="6948934"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What will you do?</a:t>
            </a:r>
          </a:p>
          <a:p>
            <a:endParaRPr lang="en-US" sz="2400"/>
          </a:p>
          <a:p>
            <a:r>
              <a:rPr lang="en-US" sz="2400"/>
              <a:t>1.  You will write a 1000 word essay to answer the question.</a:t>
            </a:r>
            <a:endParaRPr lang="en-US"/>
          </a:p>
          <a:p>
            <a:r>
              <a:rPr lang="en-US" sz="2400"/>
              <a:t>  </a:t>
            </a:r>
          </a:p>
          <a:p>
            <a:r>
              <a:rPr lang="en-US" sz="2400"/>
              <a:t>2.  The exhibition will give you the chance to present your new knowledge and skills in any way that you choose.  </a:t>
            </a:r>
            <a:r>
              <a:rPr lang="en-US"/>
              <a:t> </a:t>
            </a:r>
          </a:p>
        </p:txBody>
      </p:sp>
    </p:spTree>
    <p:extLst>
      <p:ext uri="{BB962C8B-B14F-4D97-AF65-F5344CB8AC3E}">
        <p14:creationId xmlns:p14="http://schemas.microsoft.com/office/powerpoint/2010/main" val="174358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3F15-CD9D-4F70-A580-D9D508E44889}"/>
              </a:ext>
            </a:extLst>
          </p:cNvPr>
          <p:cNvSpPr>
            <a:spLocks noGrp="1"/>
          </p:cNvSpPr>
          <p:nvPr>
            <p:ph type="title"/>
          </p:nvPr>
        </p:nvSpPr>
        <p:spPr/>
        <p:txBody>
          <a:bodyPr/>
          <a:lstStyle/>
          <a:p>
            <a:endParaRPr lang="en-US"/>
          </a:p>
        </p:txBody>
      </p:sp>
      <p:pic>
        <p:nvPicPr>
          <p:cNvPr id="4" name="Picture 4" descr="A sign on the side of a mountain&#10;&#10;Description generated with very high confidence">
            <a:extLst>
              <a:ext uri="{FF2B5EF4-FFF2-40B4-BE49-F238E27FC236}">
                <a16:creationId xmlns:a16="http://schemas.microsoft.com/office/drawing/2014/main" id="{A09D9290-1A85-42F9-B0EE-8D5F9CC3C1F5}"/>
              </a:ext>
            </a:extLst>
          </p:cNvPr>
          <p:cNvPicPr>
            <a:picLocks noGrp="1" noChangeAspect="1"/>
          </p:cNvPicPr>
          <p:nvPr>
            <p:ph sz="quarter" idx="1"/>
          </p:nvPr>
        </p:nvPicPr>
        <p:blipFill>
          <a:blip r:embed="rId2"/>
          <a:stretch>
            <a:fillRect/>
          </a:stretch>
        </p:blipFill>
        <p:spPr>
          <a:xfrm>
            <a:off x="1329459" y="387811"/>
            <a:ext cx="6080990" cy="6080990"/>
          </a:xfrm>
        </p:spPr>
      </p:pic>
    </p:spTree>
    <p:extLst>
      <p:ext uri="{BB962C8B-B14F-4D97-AF65-F5344CB8AC3E}">
        <p14:creationId xmlns:p14="http://schemas.microsoft.com/office/powerpoint/2010/main" val="242946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329</Words>
  <Application>Microsoft Office PowerPoint</Application>
  <PresentationFormat>On-screen Show (4:3)</PresentationFormat>
  <Paragraphs>96</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Origin</vt:lpstr>
      <vt:lpstr>PowerPoint Presentation</vt:lpstr>
      <vt:lpstr>Why join this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Roberts</dc:creator>
  <cp:lastModifiedBy>Mr A Holt</cp:lastModifiedBy>
  <cp:revision>267</cp:revision>
  <dcterms:modified xsi:type="dcterms:W3CDTF">2023-02-20T20:29:17Z</dcterms:modified>
</cp:coreProperties>
</file>