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A6BED-1321-4F15-8AE3-370F17152BE4}" v="153" dt="2020-02-06T13:17:48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0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91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1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7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8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0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0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29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3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DD21-0FCB-466F-B498-54C3005500F2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4847-E3F7-4B7B-AD3F-D68F74957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0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e:France_Flag_Map.svg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hyperlink" Target="http://www.memrise.com/group/8168386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anguage-gym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tantot.com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jpeg"/><Relationship Id="rId19" Type="http://schemas.openxmlformats.org/officeDocument/2006/relationships/image" Target="../media/image13.png"/><Relationship Id="rId4" Type="http://schemas.openxmlformats.org/officeDocument/2006/relationships/hyperlink" Target="https://quizlet.com/join/RgKdt4nsN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311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>
                <a:latin typeface="Boulevard Heavy SF" panose="020BE200000000000000" pitchFamily="34" charset="0"/>
              </a:rPr>
              <a:t>A student guide to EFFECTIVE GCSE FRENCH REVISION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42930"/>
              </p:ext>
            </p:extLst>
          </p:nvPr>
        </p:nvGraphicFramePr>
        <p:xfrm>
          <a:off x="149114" y="3710046"/>
          <a:ext cx="6612676" cy="53137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Listening  - 25%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Reading – 25%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7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latin typeface="Abadi Extra Light" panose="020B0604020202020204" pitchFamily="34" charset="0"/>
                        </a:rPr>
                        <a:t>Use the T Drive to do practice Listening papers.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latin typeface="Abadi Extra Light" panose="020B0604020202020204" pitchFamily="34" charset="0"/>
                        </a:rPr>
                        <a:t>Listen to the French radio while you work – vibration .</a:t>
                      </a:r>
                      <a:r>
                        <a:rPr lang="en-GB" sz="1000" err="1">
                          <a:latin typeface="Abadi Extra Light" panose="020B0604020202020204" pitchFamily="34" charset="0"/>
                        </a:rPr>
                        <a:t>fr</a:t>
                      </a:r>
                      <a:endParaRPr lang="en-GB" sz="1000">
                        <a:latin typeface="Abadi Extra Light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latin typeface="Abadi Extra Light" panose="020B0604020202020204" pitchFamily="34" charset="0"/>
                        </a:rPr>
                        <a:t>Start reading paragraphs from the beginning of the textbook again!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>
                          <a:latin typeface="Abadi Extra Light" panose="020B0604020202020204" pitchFamily="34" charset="0"/>
                        </a:rPr>
                        <a:t>Use the T Drive to do practice Reading papers.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u="sng" dirty="0">
                          <a:latin typeface="Abadi Extra Light" panose="020B0604020202020204" pitchFamily="34" charset="0"/>
                        </a:rPr>
                        <a:t>For success in all 4 exams, a good knowledge of the core vocabulary is essential! </a:t>
                      </a:r>
                    </a:p>
                    <a:p>
                      <a:pPr marL="514350" lvl="1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badi Extra Light" panose="020B0604020202020204" pitchFamily="34" charset="0"/>
                        </a:rPr>
                        <a:t>Practise Module</a:t>
                      </a:r>
                      <a:r>
                        <a:rPr lang="en-GB" sz="1000" baseline="0" dirty="0">
                          <a:latin typeface="Abadi Extra Light" panose="020B0604020202020204" pitchFamily="34" charset="0"/>
                        </a:rPr>
                        <a:t> 1-8 vocabulary on quizlet.com, memrise.com and using </a:t>
                      </a:r>
                      <a:r>
                        <a:rPr lang="en-GB" sz="1000" baseline="0" dirty="0" err="1">
                          <a:latin typeface="Abadi Extra Light" panose="020B0604020202020204" pitchFamily="34" charset="0"/>
                        </a:rPr>
                        <a:t>your,exercise</a:t>
                      </a:r>
                      <a:r>
                        <a:rPr lang="en-GB" sz="1000" baseline="0" dirty="0">
                          <a:latin typeface="Abadi Extra Light" panose="020B0604020202020204" pitchFamily="34" charset="0"/>
                        </a:rPr>
                        <a:t> books and Studio textbook.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Abadi Extra Light" panose="020B0604020202020204" pitchFamily="34" charset="0"/>
                        </a:rPr>
                        <a:t>Condense the amount you have to revise by ONLY highlighting the words/phrases that you’re not confident with and make revision cards that you or a family member can test you with.  </a:t>
                      </a:r>
                      <a:endParaRPr lang="en-GB" sz="1000" dirty="0">
                        <a:latin typeface="Abadi Extra Light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Speaking –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Writing - 25%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62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Role Play: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Complete practice tasks from your textbook and the Kate Jones Languages book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Revise Key structures and opinions.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Time yourself and gradually complete tasks with no support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Photocard: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Complete practice tasks from your textbook and the Kate Jones Languages book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Use PALMOW to help you start the first question swiftly and confidently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Revise Key structures and opinions.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Time yourself and gradually complete tasks with no support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="1" u="sng">
                          <a:latin typeface="Abadi Extra Light" panose="020B0604020202020204" pitchFamily="34" charset="0"/>
                        </a:rPr>
                        <a:t>General Conversation: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Make revision cards so your family and friends can test you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Practice little and often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Extend EVERY sentence as much as you can</a:t>
                      </a:r>
                      <a:endParaRPr lang="en-GB" sz="1000" b="1" u="sng">
                        <a:latin typeface="Abadi Extra Light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Regularly revise key verbs in at least 3 tenses and adjectives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Practice planning – a good structure means a good answer!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>
                          <a:latin typeface="Abadi Extra Light" panose="020B0604020202020204" pitchFamily="34" charset="0"/>
                        </a:rPr>
                        <a:t>Practice a mixture of 40/90/150 word questions regularly and time yourself doing them.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2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i="0" u="sng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A reminder of the GCSE themes: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Identity and culture : 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me, my family and friends, technology in everyday life, free-time activities, customs and festivals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2) 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Local, national, international and global areas of interest: 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home town, neighbourhood and region (transport / weather), social issues, global issues, travel and tourism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3) 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Current and future study and employment: 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Abadi Extra Light" panose="020B0604020202020204" pitchFamily="34" charset="0"/>
                          <a:ea typeface="+mn-ea"/>
                          <a:cs typeface="+mn-cs"/>
                        </a:rPr>
                        <a:t>my studies, life at school / college, jobs, career choices and ambitions</a:t>
                      </a:r>
                      <a:endParaRPr lang="en-GB" sz="1000" b="0" u="none" dirty="0">
                        <a:latin typeface="Abadi Extra Ligh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489421"/>
                  </a:ext>
                </a:extLst>
              </a:tr>
              <a:tr h="3911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latin typeface="Abadi Extra Light" panose="020B0604020202020204" pitchFamily="34" charset="0"/>
                        </a:rPr>
                        <a:t>Come along to</a:t>
                      </a:r>
                      <a:r>
                        <a:rPr lang="en-GB" sz="1000" b="1" baseline="0" dirty="0">
                          <a:latin typeface="Abadi Extra Light" panose="020B0604020202020204" pitchFamily="34" charset="0"/>
                        </a:rPr>
                        <a:t> the numerous sessions at lunchtime and after school!  Ask for help/support when you need it! </a:t>
                      </a:r>
                      <a:endParaRPr lang="en-GB" sz="1000" b="1" dirty="0">
                        <a:latin typeface="Abadi Extra Light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03434"/>
              </p:ext>
            </p:extLst>
          </p:nvPr>
        </p:nvGraphicFramePr>
        <p:xfrm>
          <a:off x="1013627" y="261610"/>
          <a:ext cx="5723429" cy="2011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5532">
                <a:tc>
                  <a:txBody>
                    <a:bodyPr/>
                    <a:lstStyle/>
                    <a:p>
                      <a:r>
                        <a:rPr lang="en-GB" sz="1100" b="1" u="sng">
                          <a:latin typeface="Blue Ridge Light SF" pitchFamily="2" charset="0"/>
                        </a:rPr>
                        <a:t>Let’s get started</a:t>
                      </a:r>
                    </a:p>
                    <a:p>
                      <a:r>
                        <a:rPr lang="en-GB" sz="1100">
                          <a:latin typeface="Blue Ridge Light SF" pitchFamily="2" charset="0"/>
                        </a:rPr>
                        <a:t>Leaving all of your revision and cramming at the last minute is stressful and has limited success.  The earlier you start</a:t>
                      </a:r>
                      <a:r>
                        <a:rPr lang="en-GB" sz="1100" baseline="0">
                          <a:latin typeface="Blue Ridge Light SF" pitchFamily="2" charset="0"/>
                        </a:rPr>
                        <a:t> revising, the more likely you are to cover all of the content and remember it</a:t>
                      </a:r>
                      <a:endParaRPr lang="en-GB" sz="1100">
                        <a:latin typeface="Blue Ridge Light SF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u="sng">
                          <a:latin typeface="Blue Ridge Light SF" pitchFamily="2" charset="0"/>
                        </a:rPr>
                        <a:t>Put a plan in place</a:t>
                      </a:r>
                    </a:p>
                    <a:p>
                      <a:r>
                        <a:rPr lang="en-GB" sz="1100">
                          <a:latin typeface="Blue Ridge Light SF" pitchFamily="2" charset="0"/>
                        </a:rPr>
                        <a:t>Work out how</a:t>
                      </a:r>
                      <a:r>
                        <a:rPr lang="en-GB" sz="1100" baseline="0">
                          <a:latin typeface="Blue Ridge Light SF" pitchFamily="2" charset="0"/>
                        </a:rPr>
                        <a:t> much time you have and how long you can spend on each skill area.  Little and often is key!</a:t>
                      </a:r>
                      <a:endParaRPr lang="en-GB" sz="1100">
                        <a:latin typeface="Blue Ridge Light SF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174">
                <a:tc>
                  <a:txBody>
                    <a:bodyPr/>
                    <a:lstStyle/>
                    <a:p>
                      <a:r>
                        <a:rPr lang="en-GB" sz="1100" b="1" u="sng">
                          <a:latin typeface="Blue Ridge Light SF" pitchFamily="2" charset="0"/>
                        </a:rPr>
                        <a:t>Take regular breaks</a:t>
                      </a:r>
                    </a:p>
                    <a:p>
                      <a:r>
                        <a:rPr lang="en-GB" sz="1100">
                          <a:latin typeface="Blue Ridge Light SF" pitchFamily="2" charset="0"/>
                        </a:rPr>
                        <a:t>It is possible to work too hard or for too long! Your brain needs a rest to help it process and retain information</a:t>
                      </a:r>
                      <a:r>
                        <a:rPr lang="en-GB" sz="1100" baseline="0">
                          <a:latin typeface="Blue Ridge Light SF" pitchFamily="2" charset="0"/>
                        </a:rPr>
                        <a:t> in your</a:t>
                      </a:r>
                    </a:p>
                    <a:p>
                      <a:r>
                        <a:rPr lang="en-GB" sz="1100" baseline="0">
                          <a:latin typeface="Blue Ridge Light SF" pitchFamily="2" charset="0"/>
                        </a:rPr>
                        <a:t>long term memory</a:t>
                      </a:r>
                      <a:endParaRPr lang="en-GB" sz="1100">
                        <a:latin typeface="Blue Ridge Light SF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u="sng">
                          <a:latin typeface="Blue Ridge Light SF" pitchFamily="2" charset="0"/>
                        </a:rPr>
                        <a:t>Create a suitable space</a:t>
                      </a:r>
                    </a:p>
                    <a:p>
                      <a:r>
                        <a:rPr lang="en-GB" sz="1100">
                          <a:latin typeface="Blue Ridge Light SF" pitchFamily="2" charset="0"/>
                        </a:rPr>
                        <a:t>Find a quiet spot away</a:t>
                      </a:r>
                      <a:r>
                        <a:rPr lang="en-GB" sz="1100" baseline="0">
                          <a:latin typeface="Blue Ridge Light SF" pitchFamily="2" charset="0"/>
                        </a:rPr>
                        <a:t> from distractions and keep your revision materials in one place</a:t>
                      </a:r>
                      <a:endParaRPr lang="en-GB" sz="1100">
                        <a:latin typeface="Blue Ridge Light SF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53063"/>
              </p:ext>
            </p:extLst>
          </p:nvPr>
        </p:nvGraphicFramePr>
        <p:xfrm>
          <a:off x="149114" y="2481141"/>
          <a:ext cx="3167381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367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latin typeface="Beatnik SF" pitchFamily="2" charset="0"/>
                        </a:rPr>
                        <a:t>Key Dates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latin typeface="Beatnik SF" pitchFamily="2" charset="0"/>
                        </a:rPr>
                        <a:t>Speaking – 19</a:t>
                      </a:r>
                      <a:r>
                        <a:rPr lang="en-GB" sz="1100" b="0" baseline="30000" dirty="0">
                          <a:latin typeface="Beatnik SF" pitchFamily="2" charset="0"/>
                        </a:rPr>
                        <a:t>th</a:t>
                      </a:r>
                      <a:r>
                        <a:rPr lang="en-GB" sz="1100" b="0" dirty="0">
                          <a:latin typeface="Beatnik SF" pitchFamily="2" charset="0"/>
                        </a:rPr>
                        <a:t> – 21</a:t>
                      </a:r>
                      <a:r>
                        <a:rPr lang="en-GB" sz="1100" b="0" baseline="30000" dirty="0">
                          <a:latin typeface="Beatnik SF" pitchFamily="2" charset="0"/>
                        </a:rPr>
                        <a:t>st</a:t>
                      </a:r>
                      <a:r>
                        <a:rPr lang="en-GB" sz="1100" b="0" dirty="0">
                          <a:latin typeface="Beatnik SF" pitchFamily="2" charset="0"/>
                        </a:rPr>
                        <a:t> April</a:t>
                      </a:r>
                    </a:p>
                    <a:p>
                      <a:r>
                        <a:rPr lang="en-GB" sz="1100" b="0" dirty="0">
                          <a:latin typeface="Beatnik SF" pitchFamily="2" charset="0"/>
                        </a:rPr>
                        <a:t>Reading</a:t>
                      </a:r>
                      <a:r>
                        <a:rPr lang="en-GB" sz="1100" b="0" baseline="0" dirty="0">
                          <a:latin typeface="Beatnik SF" pitchFamily="2" charset="0"/>
                        </a:rPr>
                        <a:t> -23</a:t>
                      </a:r>
                      <a:r>
                        <a:rPr lang="en-GB" sz="1100" b="0" baseline="30000" dirty="0">
                          <a:latin typeface="Beatnik SF" pitchFamily="2" charset="0"/>
                        </a:rPr>
                        <a:t>rd</a:t>
                      </a:r>
                      <a:r>
                        <a:rPr lang="en-GB" sz="1100" b="0" baseline="0" dirty="0">
                          <a:latin typeface="Beatnik SF" pitchFamily="2" charset="0"/>
                        </a:rPr>
                        <a:t> May  9.00 R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F/RH 45min/1hr</a:t>
                      </a:r>
                    </a:p>
                    <a:p>
                      <a:r>
                        <a:rPr lang="en-GB" sz="1100" b="0" baseline="0" dirty="0">
                          <a:latin typeface="Beatnik SF" pitchFamily="2" charset="0"/>
                        </a:rPr>
                        <a:t>Listening – 23</a:t>
                      </a:r>
                      <a:r>
                        <a:rPr lang="en-GB" sz="1100" b="0" baseline="30000" dirty="0">
                          <a:latin typeface="Beatnik SF" pitchFamily="2" charset="0"/>
                        </a:rPr>
                        <a:t>rd</a:t>
                      </a:r>
                      <a:r>
                        <a:rPr lang="en-GB" sz="1100" b="0" baseline="0" dirty="0">
                          <a:latin typeface="Beatnik SF" pitchFamily="2" charset="0"/>
                        </a:rPr>
                        <a:t> May 9.00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LF/LH 35/45mins</a:t>
                      </a:r>
                    </a:p>
                    <a:p>
                      <a:r>
                        <a:rPr lang="en-GB" sz="1100" b="0" baseline="0" dirty="0">
                          <a:latin typeface="Beatnik SF" pitchFamily="2" charset="0"/>
                        </a:rPr>
                        <a:t>Writing –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 5</a:t>
                      </a:r>
                      <a:r>
                        <a:rPr lang="en-GB" sz="1100" b="0" kern="1200" baseline="300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 June </a:t>
                      </a:r>
                      <a:r>
                        <a:rPr lang="en-GB" sz="1100" b="0" baseline="0" dirty="0">
                          <a:latin typeface="Beatnik SF" pitchFamily="2" charset="0"/>
                        </a:rPr>
                        <a:t>1.00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Beatnik SF" pitchFamily="2" charset="0"/>
                          <a:ea typeface="+mn-ea"/>
                          <a:cs typeface="+mn-cs"/>
                        </a:rPr>
                        <a:t>WF/WH 1hr/1hr15</a:t>
                      </a:r>
                      <a:endParaRPr lang="en-GB" sz="1100" b="0" dirty="0">
                        <a:latin typeface="Beatnik SF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8" name="Picture 4" descr="Image result for sbch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3" y="241176"/>
            <a:ext cx="862792" cy="102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26412"/>
              </p:ext>
            </p:extLst>
          </p:nvPr>
        </p:nvGraphicFramePr>
        <p:xfrm>
          <a:off x="3404266" y="2364968"/>
          <a:ext cx="333279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260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>
                          <a:latin typeface="Comic Sans MS" panose="030F0702030302020204" pitchFamily="66" charset="0"/>
                        </a:rPr>
                        <a:t>Online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www.memrise.com/group/8168386/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https://quizlet.com/join/RgKdt4nsN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www.atantot.com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(Username:bede1 Password: 5925)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www.language-gym.com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 descr="A picture containing building, light, traffic, mountain&#10;&#10;Description automatically generated">
            <a:extLst>
              <a:ext uri="{FF2B5EF4-FFF2-40B4-BE49-F238E27FC236}">
                <a16:creationId xmlns:a16="http://schemas.microsoft.com/office/drawing/2014/main" id="{E5CD429D-066F-4992-BCD9-EEA8946BF2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0" y="1262809"/>
            <a:ext cx="1031230" cy="1010507"/>
          </a:xfrm>
          <a:prstGeom prst="rect">
            <a:avLst/>
          </a:prstGeom>
        </p:spPr>
      </p:pic>
      <p:pic>
        <p:nvPicPr>
          <p:cNvPr id="1026" name="Picture 2" descr="Image result for icons writing&quot;">
            <a:extLst>
              <a:ext uri="{FF2B5EF4-FFF2-40B4-BE49-F238E27FC236}">
                <a16:creationId xmlns:a16="http://schemas.microsoft.com/office/drawing/2014/main" id="{EA5B4712-0462-427D-8C40-986ED0B6A4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8" r="3577" b="20197"/>
          <a:stretch/>
        </p:blipFill>
        <p:spPr bwMode="auto">
          <a:xfrm>
            <a:off x="5815188" y="6385375"/>
            <a:ext cx="470263" cy="35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icons listening&quot;">
            <a:extLst>
              <a:ext uri="{FF2B5EF4-FFF2-40B4-BE49-F238E27FC236}">
                <a16:creationId xmlns:a16="http://schemas.microsoft.com/office/drawing/2014/main" id="{59733058-5CDD-4A73-B782-6C83FC67E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91" y="3710046"/>
            <a:ext cx="437606" cy="43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icons reading&quot;">
            <a:extLst>
              <a:ext uri="{FF2B5EF4-FFF2-40B4-BE49-F238E27FC236}">
                <a16:creationId xmlns:a16="http://schemas.microsoft.com/office/drawing/2014/main" id="{3E21F325-4332-440C-AE05-717B75136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451" y="4040363"/>
            <a:ext cx="437606" cy="43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icons speaking&quot;">
            <a:extLst>
              <a:ext uri="{FF2B5EF4-FFF2-40B4-BE49-F238E27FC236}">
                <a16:creationId xmlns:a16="http://schemas.microsoft.com/office/drawing/2014/main" id="{4EDC31A5-7FA2-4E29-9ACA-E3B006986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483" y="7919935"/>
            <a:ext cx="437607" cy="43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icons calender&quot;">
            <a:extLst>
              <a:ext uri="{FF2B5EF4-FFF2-40B4-BE49-F238E27FC236}">
                <a16:creationId xmlns:a16="http://schemas.microsoft.com/office/drawing/2014/main" id="{8BE25492-C726-4937-9520-1542A6D7C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3" y="2313501"/>
            <a:ext cx="661851" cy="66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cons break&quot;">
            <a:extLst>
              <a:ext uri="{FF2B5EF4-FFF2-40B4-BE49-F238E27FC236}">
                <a16:creationId xmlns:a16="http://schemas.microsoft.com/office/drawing/2014/main" id="{92B9B898-A38A-4249-89AB-476FB47C3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846" y="1703939"/>
            <a:ext cx="585549" cy="58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icons stress">
            <a:extLst>
              <a:ext uri="{FF2B5EF4-FFF2-40B4-BE49-F238E27FC236}">
                <a16:creationId xmlns:a16="http://schemas.microsoft.com/office/drawing/2014/main" id="{F1C7B68F-09BF-4C54-AC7C-8106EE94D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104" y="808518"/>
            <a:ext cx="454291" cy="45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icons desk&quot;">
            <a:extLst>
              <a:ext uri="{FF2B5EF4-FFF2-40B4-BE49-F238E27FC236}">
                <a16:creationId xmlns:a16="http://schemas.microsoft.com/office/drawing/2014/main" id="{C54C6783-8054-4121-9B9A-F04FE2E6C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645" y="1262809"/>
            <a:ext cx="509412" cy="50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icons clock&quot;">
            <a:extLst>
              <a:ext uri="{FF2B5EF4-FFF2-40B4-BE49-F238E27FC236}">
                <a16:creationId xmlns:a16="http://schemas.microsoft.com/office/drawing/2014/main" id="{FAD1365B-85CC-4165-9C47-3F69E4AA5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01" y="913382"/>
            <a:ext cx="409714" cy="40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icons online&quot;">
            <a:extLst>
              <a:ext uri="{FF2B5EF4-FFF2-40B4-BE49-F238E27FC236}">
                <a16:creationId xmlns:a16="http://schemas.microsoft.com/office/drawing/2014/main" id="{DAC61047-58F1-45F8-BA85-6E0B0FF72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070" y="3199828"/>
            <a:ext cx="535986" cy="5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icons success&quot;">
            <a:extLst>
              <a:ext uri="{FF2B5EF4-FFF2-40B4-BE49-F238E27FC236}">
                <a16:creationId xmlns:a16="http://schemas.microsoft.com/office/drawing/2014/main" id="{A1D62D43-E6A7-4A6C-9736-7DA563A75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4" y="4511141"/>
            <a:ext cx="437607" cy="43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85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F9560DB281A44E898A11D0962B6482" ma:contentTypeVersion="10" ma:contentTypeDescription="Create a new document." ma:contentTypeScope="" ma:versionID="6985e1a224d205d609eb149f5e94da5c">
  <xsd:schema xmlns:xsd="http://www.w3.org/2001/XMLSchema" xmlns:xs="http://www.w3.org/2001/XMLSchema" xmlns:p="http://schemas.microsoft.com/office/2006/metadata/properties" xmlns:ns3="e42f8a9f-c368-45eb-afca-12206fde8acc" xmlns:ns4="21c42075-c63e-41b3-be9a-fca53f71f8b6" targetNamespace="http://schemas.microsoft.com/office/2006/metadata/properties" ma:root="true" ma:fieldsID="abc4b10bc4297a74d8df5e4060ff0319" ns3:_="" ns4:_="">
    <xsd:import namespace="e42f8a9f-c368-45eb-afca-12206fde8acc"/>
    <xsd:import namespace="21c42075-c63e-41b3-be9a-fca53f71f8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2f8a9f-c368-45eb-afca-12206fde8a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42075-c63e-41b3-be9a-fca53f71f8b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B776D0-6673-4B95-A715-E2552038D5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0B6D59-5E92-41A8-A815-39B0AE7A0A8F}">
  <ds:schemaRefs>
    <ds:schemaRef ds:uri="http://purl.org/dc/elements/1.1/"/>
    <ds:schemaRef ds:uri="21c42075-c63e-41b3-be9a-fca53f71f8b6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e42f8a9f-c368-45eb-afca-12206fde8ac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0E55B0-6F23-4B57-BED9-E2BB4BEBC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2f8a9f-c368-45eb-afca-12206fde8acc"/>
    <ds:schemaRef ds:uri="21c42075-c63e-41b3-be9a-fca53f71f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583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Abadi Extra Light</vt:lpstr>
      <vt:lpstr>Arial</vt:lpstr>
      <vt:lpstr>Beatnik SF</vt:lpstr>
      <vt:lpstr>Blue Ridge Light SF</vt:lpstr>
      <vt:lpstr>Boulevard Heavy SF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D Williams</dc:creator>
  <cp:lastModifiedBy>Mrs D Williams</cp:lastModifiedBy>
  <cp:revision>4</cp:revision>
  <dcterms:created xsi:type="dcterms:W3CDTF">2020-02-04T19:18:57Z</dcterms:created>
  <dcterms:modified xsi:type="dcterms:W3CDTF">2023-02-23T15:42:59Z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0x0101001FF9560DB281A44E898A11D0962B6482</vt:lpwstr>
  </property>
</Properties>
</file>