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3" r:id="rId4"/>
    <p:sldMasterId id="2147483660" r:id="rId5"/>
  </p:sldMasterIdLst>
  <p:notesMasterIdLst>
    <p:notesMasterId r:id="rId47"/>
  </p:notesMasterIdLst>
  <p:handoutMasterIdLst>
    <p:handoutMasterId r:id="rId48"/>
  </p:handoutMasterIdLst>
  <p:sldIdLst>
    <p:sldId id="525" r:id="rId6"/>
    <p:sldId id="526" r:id="rId7"/>
    <p:sldId id="618" r:id="rId8"/>
    <p:sldId id="622" r:id="rId9"/>
    <p:sldId id="623" r:id="rId10"/>
    <p:sldId id="527" r:id="rId11"/>
    <p:sldId id="530" r:id="rId12"/>
    <p:sldId id="531" r:id="rId13"/>
    <p:sldId id="628" r:id="rId14"/>
    <p:sldId id="625" r:id="rId15"/>
    <p:sldId id="624" r:id="rId16"/>
    <p:sldId id="629" r:id="rId17"/>
    <p:sldId id="626" r:id="rId18"/>
    <p:sldId id="627" r:id="rId19"/>
    <p:sldId id="528" r:id="rId20"/>
    <p:sldId id="529" r:id="rId21"/>
    <p:sldId id="535" r:id="rId22"/>
    <p:sldId id="536" r:id="rId23"/>
    <p:sldId id="537" r:id="rId24"/>
    <p:sldId id="538" r:id="rId25"/>
    <p:sldId id="539" r:id="rId26"/>
    <p:sldId id="540" r:id="rId27"/>
    <p:sldId id="541" r:id="rId28"/>
    <p:sldId id="630" r:id="rId29"/>
    <p:sldId id="542" r:id="rId30"/>
    <p:sldId id="543" r:id="rId31"/>
    <p:sldId id="544" r:id="rId32"/>
    <p:sldId id="545" r:id="rId33"/>
    <p:sldId id="546" r:id="rId34"/>
    <p:sldId id="547" r:id="rId35"/>
    <p:sldId id="548" r:id="rId36"/>
    <p:sldId id="549" r:id="rId37"/>
    <p:sldId id="550" r:id="rId38"/>
    <p:sldId id="551" r:id="rId39"/>
    <p:sldId id="620" r:id="rId40"/>
    <p:sldId id="621" r:id="rId41"/>
    <p:sldId id="552" r:id="rId42"/>
    <p:sldId id="553" r:id="rId43"/>
    <p:sldId id="554" r:id="rId44"/>
    <p:sldId id="619" r:id="rId45"/>
    <p:sldId id="631" r:id="rId46"/>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2E464-0EA0-8375-8A8F-F755AFD741FF}" v="350" dt="2020-09-08T16:57:40.393"/>
    <p1510:client id="{F0B6DDDB-DF91-BBE9-CC17-830BB8D73E6E}" v="47" dt="2020-09-09T13:46:17.7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50" d="100"/>
          <a:sy n="50" d="100"/>
        </p:scale>
        <p:origin x="-2142" y="-84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FB54705-0061-46E7-866B-2D2DB5FB715D}" type="datetimeFigureOut">
              <a:rPr lang="en-GB" smtClean="0"/>
              <a:pPr/>
              <a:t>13/09/2021</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EA4F897E-73AF-4CB1-B7D8-C40E2D2919FE}" type="slidenum">
              <a:rPr lang="en-GB" smtClean="0"/>
              <a:pPr/>
              <a:t>‹#›</a:t>
            </a:fld>
            <a:endParaRPr lang="en-GB"/>
          </a:p>
        </p:txBody>
      </p:sp>
    </p:spTree>
    <p:extLst>
      <p:ext uri="{BB962C8B-B14F-4D97-AF65-F5344CB8AC3E}">
        <p14:creationId xmlns:p14="http://schemas.microsoft.com/office/powerpoint/2010/main" val="25572926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75EC77DA-5A92-4D0F-B74F-61D573CF445B}" type="datetimeFigureOut">
              <a:rPr lang="en-GB" smtClean="0"/>
              <a:t>13/09/2021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7471D53D-ED0D-48F9-BB8F-E6505AD18318}" type="slidenum">
              <a:rPr lang="en-GB" smtClean="0"/>
              <a:t>‹#›</a:t>
            </a:fld>
            <a:endParaRPr lang="en-GB"/>
          </a:p>
        </p:txBody>
      </p:sp>
    </p:spTree>
    <p:extLst>
      <p:ext uri="{BB962C8B-B14F-4D97-AF65-F5344CB8AC3E}">
        <p14:creationId xmlns:p14="http://schemas.microsoft.com/office/powerpoint/2010/main" val="4203892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0117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9377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9918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Text, and Content">
    <p:spTree>
      <p:nvGrpSpPr>
        <p:cNvPr id="1" name=""/>
        <p:cNvGrpSpPr/>
        <p:nvPr/>
      </p:nvGrpSpPr>
      <p:grpSpPr>
        <a:xfrm>
          <a:off x="0" y="0"/>
          <a:ext cx="0" cy="0"/>
          <a:chOff x="0" y="0"/>
          <a:chExt cx="0" cy="0"/>
        </a:xfrm>
      </p:grpSpPr>
      <p:pic>
        <p:nvPicPr>
          <p:cNvPr id="4" name="Picture 8" descr="Transparent Small.gif"/>
          <p:cNvPicPr>
            <a:picLocks noChangeAspect="1"/>
          </p:cNvPicPr>
          <p:nvPr userDrawn="1"/>
        </p:nvPicPr>
        <p:blipFill>
          <a:blip r:embed="rId2" cstate="print"/>
          <a:stretch>
            <a:fillRect/>
          </a:stretch>
        </p:blipFill>
        <p:spPr>
          <a:xfrm>
            <a:off x="53678" y="5721424"/>
            <a:ext cx="917922" cy="1091952"/>
          </a:xfrm>
          <a:prstGeom prst="rect">
            <a:avLst/>
          </a:prstGeom>
          <a:effectLst>
            <a:innerShdw blurRad="63500" dist="50800" dir="13500000">
              <a:prstClr val="black">
                <a:alpha val="50000"/>
              </a:prstClr>
            </a:innerShdw>
          </a:effectLst>
        </p:spPr>
      </p:pic>
      <p:pic>
        <p:nvPicPr>
          <p:cNvPr id="5" name="Picture 9" descr="footerDesign.pn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183313" y="5545138"/>
            <a:ext cx="2960687"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44624"/>
            <a:ext cx="8229600" cy="1139825"/>
          </a:xfrm>
        </p:spPr>
        <p:txBody>
          <a:bodyPr>
            <a:noAutofit/>
            <a:scene3d>
              <a:camera prst="orthographicFront"/>
              <a:lightRig rig="threePt" dir="t"/>
            </a:scene3d>
            <a:sp3d extrusionH="57150">
              <a:bevelT w="38100" h="38100" prst="angle"/>
            </a:sp3d>
          </a:bodyPr>
          <a:lstStyle>
            <a:lvl1pPr>
              <a:defRPr sz="5400" b="1" cap="none" spc="0">
                <a:ln w="18415"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a:t>Click to edit Master title style</a:t>
            </a:r>
            <a:endParaRPr lang="en-GB"/>
          </a:p>
        </p:txBody>
      </p:sp>
      <p:sp>
        <p:nvSpPr>
          <p:cNvPr id="3" name="Text Placeholder 2"/>
          <p:cNvSpPr>
            <a:spLocks noGrp="1"/>
          </p:cNvSpPr>
          <p:nvPr>
            <p:ph type="body" sz="half" idx="1"/>
          </p:nvPr>
        </p:nvSpPr>
        <p:spPr>
          <a:xfrm>
            <a:off x="457200" y="1196752"/>
            <a:ext cx="8219256" cy="4061047"/>
          </a:xfrm>
        </p:spPr>
        <p:txBody>
          <a:bodyPr/>
          <a:lstStyle>
            <a:lvl1pPr>
              <a:buFont typeface="Arial" pitchFamily="34" charset="0"/>
              <a:buChar char="•"/>
              <a:defRPr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1pPr>
            <a:lvl2pPr>
              <a:buFont typeface="Arial" pitchFamily="34" charset="0"/>
              <a:buChar char="•"/>
              <a:defRPr sz="24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2pPr>
            <a:lvl3pPr>
              <a:defRPr sz="2000" b="1" cap="none" spc="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6049298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34232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2017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370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0890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7313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18908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0235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6579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lumMod val="75000"/>
              </a:schemeClr>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CA69F-CE42-40F1-8E58-196EC7AE5862}" type="datetimeFigureOut">
              <a:rPr lang="en-GB" smtClean="0">
                <a:solidFill>
                  <a:prstClr val="black">
                    <a:tint val="75000"/>
                  </a:prstClr>
                </a:solidFill>
              </a:rPr>
              <a:pPr/>
              <a:t>13/09/2021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208D8-9B60-4271-AB43-661A222B8C6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29030585"/>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46CE7D5-CF57-46EF-B807-FDD0502418D4}" type="datetimeFigureOut">
              <a:rPr lang="en-US" smtClean="0"/>
              <a:t>9/13/2021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5" Type="http://schemas.openxmlformats.org/officeDocument/2006/relationships/image" Target="../media/image3.png"/><Relationship Id="rId4" Type="http://schemas.openxmlformats.org/officeDocument/2006/relationships/hyperlink" Target="https://www.learningscientists.org/learning-scientists-podcast/2017/9/20/episode-3-bite-size-research-on-retrieval-practice-formats"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2.xml"/><Relationship Id="rId5" Type="http://schemas.openxmlformats.org/officeDocument/2006/relationships/image" Target="../media/image3.png"/><Relationship Id="rId4"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3.xml"/><Relationship Id="rId5" Type="http://schemas.openxmlformats.org/officeDocument/2006/relationships/image" Target="../media/image3.png"/><Relationship Id="rId4"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wav"/><Relationship Id="rId1" Type="http://schemas.microsoft.com/office/2007/relationships/media" Target="../media/media16.wav"/><Relationship Id="rId5" Type="http://schemas.openxmlformats.org/officeDocument/2006/relationships/image" Target="../media/image3.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3.pn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3.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3" Type="http://schemas.openxmlformats.org/officeDocument/2006/relationships/image" Target="../media/image22.jpeg"/><Relationship Id="rId18" Type="http://schemas.openxmlformats.org/officeDocument/2006/relationships/image" Target="../media/image27.jpeg"/><Relationship Id="rId26" Type="http://schemas.openxmlformats.org/officeDocument/2006/relationships/image" Target="../media/image35.jpeg"/><Relationship Id="rId39" Type="http://schemas.openxmlformats.org/officeDocument/2006/relationships/image" Target="../media/image48.jpeg"/><Relationship Id="rId21" Type="http://schemas.openxmlformats.org/officeDocument/2006/relationships/image" Target="../media/image30.jpeg"/><Relationship Id="rId34" Type="http://schemas.openxmlformats.org/officeDocument/2006/relationships/image" Target="../media/image43.jpeg"/><Relationship Id="rId42" Type="http://schemas.openxmlformats.org/officeDocument/2006/relationships/image" Target="../media/image51.png"/><Relationship Id="rId7" Type="http://schemas.openxmlformats.org/officeDocument/2006/relationships/image" Target="../media/image16.png"/><Relationship Id="rId2" Type="http://schemas.openxmlformats.org/officeDocument/2006/relationships/audio" Target="../media/media23.wav"/><Relationship Id="rId16" Type="http://schemas.openxmlformats.org/officeDocument/2006/relationships/image" Target="../media/image25.jpeg"/><Relationship Id="rId20" Type="http://schemas.openxmlformats.org/officeDocument/2006/relationships/image" Target="../media/image29.jpeg"/><Relationship Id="rId29" Type="http://schemas.openxmlformats.org/officeDocument/2006/relationships/image" Target="../media/image38.jpeg"/><Relationship Id="rId41" Type="http://schemas.openxmlformats.org/officeDocument/2006/relationships/image" Target="../media/image50.jpeg"/><Relationship Id="rId1" Type="http://schemas.microsoft.com/office/2007/relationships/media" Target="../media/media23.wav"/><Relationship Id="rId6" Type="http://schemas.openxmlformats.org/officeDocument/2006/relationships/image" Target="../media/image15.jpeg"/><Relationship Id="rId11" Type="http://schemas.openxmlformats.org/officeDocument/2006/relationships/image" Target="../media/image20.png"/><Relationship Id="rId24" Type="http://schemas.openxmlformats.org/officeDocument/2006/relationships/image" Target="../media/image33.jpeg"/><Relationship Id="rId32" Type="http://schemas.openxmlformats.org/officeDocument/2006/relationships/image" Target="../media/image41.jpeg"/><Relationship Id="rId37" Type="http://schemas.openxmlformats.org/officeDocument/2006/relationships/image" Target="../media/image46.png"/><Relationship Id="rId40" Type="http://schemas.openxmlformats.org/officeDocument/2006/relationships/image" Target="../media/image49.jpeg"/><Relationship Id="rId5" Type="http://schemas.openxmlformats.org/officeDocument/2006/relationships/image" Target="../media/image14.png"/><Relationship Id="rId15" Type="http://schemas.openxmlformats.org/officeDocument/2006/relationships/image" Target="../media/image24.jpeg"/><Relationship Id="rId23" Type="http://schemas.openxmlformats.org/officeDocument/2006/relationships/image" Target="../media/image32.jpeg"/><Relationship Id="rId28" Type="http://schemas.openxmlformats.org/officeDocument/2006/relationships/image" Target="../media/image37.jpeg"/><Relationship Id="rId36" Type="http://schemas.openxmlformats.org/officeDocument/2006/relationships/image" Target="../media/image45.jpeg"/><Relationship Id="rId10" Type="http://schemas.openxmlformats.org/officeDocument/2006/relationships/image" Target="../media/image19.jpeg"/><Relationship Id="rId19" Type="http://schemas.openxmlformats.org/officeDocument/2006/relationships/image" Target="../media/image28.jpe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jpeg"/><Relationship Id="rId14" Type="http://schemas.openxmlformats.org/officeDocument/2006/relationships/image" Target="../media/image23.jpeg"/><Relationship Id="rId22" Type="http://schemas.openxmlformats.org/officeDocument/2006/relationships/image" Target="../media/image31.jpeg"/><Relationship Id="rId27" Type="http://schemas.openxmlformats.org/officeDocument/2006/relationships/image" Target="../media/image36.jpeg"/><Relationship Id="rId30" Type="http://schemas.openxmlformats.org/officeDocument/2006/relationships/image" Target="../media/image39.jpeg"/><Relationship Id="rId35" Type="http://schemas.openxmlformats.org/officeDocument/2006/relationships/image" Target="../media/image44.png"/><Relationship Id="rId43" Type="http://schemas.openxmlformats.org/officeDocument/2006/relationships/image" Target="../media/image3.png"/><Relationship Id="rId8" Type="http://schemas.openxmlformats.org/officeDocument/2006/relationships/image" Target="../media/image17.jpeg"/><Relationship Id="rId3" Type="http://schemas.openxmlformats.org/officeDocument/2006/relationships/slideLayout" Target="../slideLayouts/slideLayout2.xml"/><Relationship Id="rId12" Type="http://schemas.openxmlformats.org/officeDocument/2006/relationships/image" Target="../media/image21.jpeg"/><Relationship Id="rId17" Type="http://schemas.openxmlformats.org/officeDocument/2006/relationships/image" Target="../media/image26.jpeg"/><Relationship Id="rId25" Type="http://schemas.openxmlformats.org/officeDocument/2006/relationships/image" Target="../media/image34.jpeg"/><Relationship Id="rId33" Type="http://schemas.openxmlformats.org/officeDocument/2006/relationships/image" Target="../media/image42.jpeg"/><Relationship Id="rId38"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3.png"/><Relationship Id="rId5" Type="http://schemas.openxmlformats.org/officeDocument/2006/relationships/image" Target="../media/image54.jpe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wav"/><Relationship Id="rId1" Type="http://schemas.microsoft.com/office/2007/relationships/media" Target="../media/media36.wav"/><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audio" Target="../media/media37.wav"/><Relationship Id="rId2" Type="http://schemas.microsoft.com/office/2007/relationships/media" Target="../media/media37.wav"/><Relationship Id="rId1" Type="http://schemas.openxmlformats.org/officeDocument/2006/relationships/tags" Target="../tags/tag4.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audio" Target="../media/media38.wav"/><Relationship Id="rId2" Type="http://schemas.microsoft.com/office/2007/relationships/media" Target="../media/media38.wav"/><Relationship Id="rId1" Type="http://schemas.openxmlformats.org/officeDocument/2006/relationships/tags" Target="../tags/tag5.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audio" Target="../media/media39.wav"/><Relationship Id="rId2" Type="http://schemas.microsoft.com/office/2007/relationships/media" Target="../media/media39.wav"/><Relationship Id="rId1" Type="http://schemas.openxmlformats.org/officeDocument/2006/relationships/tags" Target="../tags/tag6.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3.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audio" Target="../media/media40.wav"/><Relationship Id="rId2" Type="http://schemas.microsoft.com/office/2007/relationships/media" Target="../media/media40.wav"/><Relationship Id="rId1" Type="http://schemas.openxmlformats.org/officeDocument/2006/relationships/tags" Target="../tags/tag7.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av"/><Relationship Id="rId1" Type="http://schemas.microsoft.com/office/2007/relationships/media" Target="../media/media41.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hyperlink" Target="https://www.youtube.com/watch?v=d9u3KxGCio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normAutofit fontScale="90000"/>
          </a:bodyPr>
          <a:lstStyle/>
          <a:p>
            <a:r>
              <a:rPr lang="en-GB" sz="6700" b="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t>Mr Holt</a:t>
            </a:r>
            <a:br>
              <a:rPr lang="en-GB" sz="5400" b="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rPr>
            </a:br>
            <a:r>
              <a:rPr lang="en-GB" sz="5400" b="1" i="1">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GB" sz="3600" i="1">
                <a:ln w="18415" cmpd="sng">
                  <a:solidFill>
                    <a:srgbClr val="FFFFFF"/>
                  </a:solidFill>
                  <a:prstDash val="solid"/>
                </a:ln>
                <a:solidFill>
                  <a:srgbClr val="FFFFFF"/>
                </a:solidFill>
                <a:effectLst>
                  <a:outerShdw blurRad="63500" dir="3600000" algn="tl" rotWithShape="0">
                    <a:srgbClr val="000000">
                      <a:alpha val="70000"/>
                    </a:srgbClr>
                  </a:outerShdw>
                </a:effectLst>
              </a:rPr>
              <a:t>Assistant </a:t>
            </a:r>
            <a:r>
              <a:rPr lang="en-GB" sz="3600" i="1" err="1">
                <a:ln w="18415" cmpd="sng">
                  <a:solidFill>
                    <a:srgbClr val="FFFFFF"/>
                  </a:solidFill>
                  <a:prstDash val="solid"/>
                </a:ln>
                <a:solidFill>
                  <a:srgbClr val="FFFFFF"/>
                </a:solidFill>
                <a:effectLst>
                  <a:outerShdw blurRad="63500" dir="3600000" algn="tl" rotWithShape="0">
                    <a:srgbClr val="000000">
                      <a:alpha val="70000"/>
                    </a:srgbClr>
                  </a:outerShdw>
                </a:effectLst>
              </a:rPr>
              <a:t>Headteacher</a:t>
            </a:r>
            <a:br>
              <a:rPr lang="en-GB" sz="3600" b="1" i="1">
                <a:ln w="18415" cmpd="sng">
                  <a:solidFill>
                    <a:srgbClr val="FFFFFF"/>
                  </a:solidFill>
                  <a:prstDash val="solid"/>
                </a:ln>
                <a:solidFill>
                  <a:srgbClr val="FFFFFF"/>
                </a:solidFill>
                <a:effectLst>
                  <a:outerShdw blurRad="63500" dir="3600000" algn="tl" rotWithShape="0">
                    <a:srgbClr val="000000">
                      <a:alpha val="70000"/>
                    </a:srgbClr>
                  </a:outerShdw>
                </a:effectLst>
              </a:rPr>
            </a:br>
            <a:endParaRPr lang="en-GB" sz="3600" b="1">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mn-ea"/>
              <a:cs typeface="+mn-cs"/>
            </a:endParaRPr>
          </a:p>
        </p:txBody>
      </p:sp>
      <p:sp>
        <p:nvSpPr>
          <p:cNvPr id="3" name="Subtitle 2"/>
          <p:cNvSpPr>
            <a:spLocks noGrp="1"/>
          </p:cNvSpPr>
          <p:nvPr>
            <p:ph type="subTitle" idx="1"/>
          </p:nvPr>
        </p:nvSpPr>
        <p:spPr>
          <a:xfrm>
            <a:off x="0" y="3886200"/>
            <a:ext cx="9144000" cy="1752600"/>
          </a:xfrm>
        </p:spPr>
        <p:txBody>
          <a:bodyPr>
            <a:normAutofit/>
          </a:bodyPr>
          <a:lstStyle/>
          <a:p>
            <a:r>
              <a:rPr lang="en-GB" sz="4000" b="1">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latin typeface="Tahoma" pitchFamily="34" charset="0"/>
              </a:rPr>
              <a:t>Study Skills</a:t>
            </a:r>
          </a:p>
          <a:p>
            <a:endParaRPr lang="en-GB"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17724658"/>
      </p:ext>
    </p:extLst>
  </p:cSld>
  <p:clrMapOvr>
    <a:masterClrMapping/>
  </p:clrMapOvr>
  <p:transition advTm="7751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25D90-5F47-4AE6-B479-ABACAAE7C0E5}"/>
              </a:ext>
            </a:extLst>
          </p:cNvPr>
          <p:cNvSpPr>
            <a:spLocks noGrp="1"/>
          </p:cNvSpPr>
          <p:nvPr>
            <p:ph type="title"/>
          </p:nvPr>
        </p:nvSpPr>
        <p:spPr/>
        <p:txBody>
          <a:bodyPr/>
          <a:lstStyle/>
          <a:p>
            <a:r>
              <a:rPr lang="en-US" dirty="0">
                <a:cs typeface="Calibri"/>
              </a:rPr>
              <a:t>For Further exploration </a:t>
            </a:r>
            <a:endParaRPr lang="en-US" dirty="0"/>
          </a:p>
        </p:txBody>
      </p:sp>
      <p:sp>
        <p:nvSpPr>
          <p:cNvPr id="3" name="Content Placeholder 2">
            <a:extLst>
              <a:ext uri="{FF2B5EF4-FFF2-40B4-BE49-F238E27FC236}">
                <a16:creationId xmlns:a16="http://schemas.microsoft.com/office/drawing/2014/main" id="{C66C0AF9-6FA1-48CA-9876-EA86711DBB6B}"/>
              </a:ext>
            </a:extLst>
          </p:cNvPr>
          <p:cNvSpPr>
            <a:spLocks noGrp="1"/>
          </p:cNvSpPr>
          <p:nvPr>
            <p:ph idx="1"/>
          </p:nvPr>
        </p:nvSpPr>
        <p:spPr/>
        <p:txBody>
          <a:bodyPr vert="horz" lIns="91440" tIns="45720" rIns="91440" bIns="45720" rtlCol="0" anchor="t">
            <a:normAutofit/>
          </a:bodyPr>
          <a:lstStyle/>
          <a:p>
            <a:r>
              <a:rPr lang="en-US" dirty="0">
                <a:ea typeface="+mn-lt"/>
                <a:cs typeface="+mn-lt"/>
              </a:rPr>
              <a:t>Please also find attached a podcast from the </a:t>
            </a:r>
            <a:r>
              <a:rPr lang="en-US" b="1" dirty="0">
                <a:ea typeface="+mn-lt"/>
                <a:cs typeface="+mn-lt"/>
              </a:rPr>
              <a:t>Learning Scientists</a:t>
            </a:r>
            <a:r>
              <a:rPr lang="en-US" dirty="0">
                <a:ea typeface="+mn-lt"/>
                <a:cs typeface="+mn-lt"/>
              </a:rPr>
              <a:t> on Retrieval Practice. </a:t>
            </a:r>
            <a:endParaRPr lang="en-US">
              <a:ea typeface="+mn-lt"/>
              <a:cs typeface="+mn-lt"/>
            </a:endParaRPr>
          </a:p>
          <a:p>
            <a:endParaRPr lang="en-US" dirty="0">
              <a:ea typeface="+mn-lt"/>
              <a:cs typeface="+mn-lt"/>
            </a:endParaRPr>
          </a:p>
          <a:p>
            <a:r>
              <a:rPr lang="en-US" dirty="0">
                <a:ea typeface="+mn-lt"/>
                <a:cs typeface="+mn-lt"/>
                <a:hlinkClick r:id="rId4"/>
              </a:rPr>
              <a:t>https://www.learningscientists.org/learning-scientists-podcast/2017/9/20/episode-3-bite-size-research-on-retrieval-practice-formats</a:t>
            </a:r>
            <a:endParaRPr lang="en-US">
              <a:cs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41784794"/>
      </p:ext>
    </p:extLst>
  </p:cSld>
  <p:clrMapOvr>
    <a:masterClrMapping/>
  </p:clrMapOvr>
  <mc:AlternateContent xmlns:mc="http://schemas.openxmlformats.org/markup-compatibility/2006" xmlns:p14="http://schemas.microsoft.com/office/powerpoint/2010/main">
    <mc:Choice Requires="p14">
      <p:transition spd="slow" p14:dur="2000" advTm="37551"/>
    </mc:Choice>
    <mc:Fallback xmlns="">
      <p:transition spd="slow" advTm="375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5C4C6-08C0-405E-8E8F-9D65BF6241F6}"/>
              </a:ext>
            </a:extLst>
          </p:cNvPr>
          <p:cNvSpPr>
            <a:spLocks noGrp="1"/>
          </p:cNvSpPr>
          <p:nvPr>
            <p:ph type="title"/>
          </p:nvPr>
        </p:nvSpPr>
        <p:spPr/>
        <p:txBody>
          <a:bodyPr/>
          <a:lstStyle/>
          <a:p>
            <a:r>
              <a:rPr lang="en-US" b="1" dirty="0">
                <a:ea typeface="+mj-lt"/>
                <a:cs typeface="+mj-lt"/>
              </a:rPr>
              <a:t>Flash Card principles </a:t>
            </a:r>
            <a:endParaRPr lang="en-US" dirty="0">
              <a:ea typeface="+mj-lt"/>
              <a:cs typeface="+mj-lt"/>
            </a:endParaRPr>
          </a:p>
        </p:txBody>
      </p:sp>
      <p:sp>
        <p:nvSpPr>
          <p:cNvPr id="3" name="Content Placeholder 2">
            <a:extLst>
              <a:ext uri="{FF2B5EF4-FFF2-40B4-BE49-F238E27FC236}">
                <a16:creationId xmlns:a16="http://schemas.microsoft.com/office/drawing/2014/main" id="{DBA0D8F5-4979-4D18-A5C5-F4A2FC20ED81}"/>
              </a:ext>
            </a:extLst>
          </p:cNvPr>
          <p:cNvSpPr>
            <a:spLocks noGrp="1"/>
          </p:cNvSpPr>
          <p:nvPr>
            <p:ph idx="1"/>
          </p:nvPr>
        </p:nvSpPr>
        <p:spPr/>
        <p:txBody>
          <a:bodyPr vert="horz" lIns="91440" tIns="45720" rIns="91440" bIns="45720" rtlCol="0" anchor="t">
            <a:normAutofit/>
          </a:bodyPr>
          <a:lstStyle/>
          <a:p>
            <a:r>
              <a:rPr lang="en-US" dirty="0">
                <a:cs typeface="Calibri"/>
              </a:rPr>
              <a:t>Make them clear and simple</a:t>
            </a:r>
          </a:p>
          <a:p>
            <a:r>
              <a:rPr lang="en-US" dirty="0">
                <a:cs typeface="Calibri"/>
              </a:rPr>
              <a:t>Make then your own </a:t>
            </a:r>
            <a:endParaRPr lang="en-US" dirty="0">
              <a:ea typeface="+mn-lt"/>
              <a:cs typeface="+mn-lt"/>
            </a:endParaRPr>
          </a:p>
          <a:p>
            <a:r>
              <a:rPr lang="en-US" dirty="0">
                <a:cs typeface="Calibri"/>
              </a:rPr>
              <a:t>Write a question that the flash card is the answer to </a:t>
            </a:r>
            <a:endParaRPr lang="en-US" dirty="0">
              <a:ea typeface="+mn-lt"/>
              <a:cs typeface="+mn-lt"/>
            </a:endParaRPr>
          </a:p>
          <a:p>
            <a:r>
              <a:rPr lang="en-US" dirty="0">
                <a:cs typeface="Calibri"/>
              </a:rPr>
              <a:t>Include an image or a picture to help you remember. </a:t>
            </a:r>
            <a:endParaRPr lang="en-US" dirty="0">
              <a:ea typeface="+mn-lt"/>
              <a:cs typeface="+mn-lt"/>
            </a:endParaRPr>
          </a:p>
          <a:p>
            <a:r>
              <a:rPr lang="en-US" dirty="0">
                <a:cs typeface="Calibri"/>
              </a:rPr>
              <a:t>I flash card per question</a:t>
            </a:r>
            <a:endParaRPr lang="en-US" dirty="0">
              <a:ea typeface="+mn-lt"/>
              <a:cs typeface="+mn-lt"/>
            </a:endParaRPr>
          </a:p>
          <a:p>
            <a:endParaRPr lang="en-US" dirty="0">
              <a:cs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77259487"/>
      </p:ext>
    </p:extLst>
  </p:cSld>
  <p:clrMapOvr>
    <a:masterClrMapping/>
  </p:clrMapOvr>
  <mc:AlternateContent xmlns:mc="http://schemas.openxmlformats.org/markup-compatibility/2006" xmlns:p14="http://schemas.microsoft.com/office/powerpoint/2010/main">
    <mc:Choice Requires="p14">
      <p:transition spd="slow" p14:dur="2000" advTm="24178"/>
    </mc:Choice>
    <mc:Fallback xmlns="">
      <p:transition spd="slow" advTm="24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9CD45-E4F4-457B-B47E-31CC05F3B54E}"/>
              </a:ext>
            </a:extLst>
          </p:cNvPr>
          <p:cNvSpPr>
            <a:spLocks noGrp="1"/>
          </p:cNvSpPr>
          <p:nvPr>
            <p:ph type="title"/>
          </p:nvPr>
        </p:nvSpPr>
        <p:spPr/>
        <p:txBody>
          <a:bodyPr>
            <a:normAutofit fontScale="90000"/>
          </a:bodyPr>
          <a:lstStyle/>
          <a:p>
            <a:r>
              <a:rPr lang="en-US" dirty="0">
                <a:cs typeface="Calibri"/>
              </a:rPr>
              <a:t>How to study successfully with </a:t>
            </a:r>
            <a:r>
              <a:rPr lang="en-US">
                <a:cs typeface="Calibri"/>
              </a:rPr>
              <a:t>FlashCards? </a:t>
            </a:r>
            <a:endParaRPr lang="en-US"/>
          </a:p>
        </p:txBody>
      </p:sp>
      <p:sp>
        <p:nvSpPr>
          <p:cNvPr id="3" name="Content Placeholder 2">
            <a:extLst>
              <a:ext uri="{FF2B5EF4-FFF2-40B4-BE49-F238E27FC236}">
                <a16:creationId xmlns:a16="http://schemas.microsoft.com/office/drawing/2014/main" id="{1EC7F48E-4BCF-464C-8357-2CB58B37EA8C}"/>
              </a:ext>
            </a:extLst>
          </p:cNvPr>
          <p:cNvSpPr>
            <a:spLocks noGrp="1"/>
          </p:cNvSpPr>
          <p:nvPr>
            <p:ph idx="1"/>
          </p:nvPr>
        </p:nvSpPr>
        <p:spPr/>
        <p:txBody>
          <a:bodyPr vert="horz" lIns="91440" tIns="45720" rIns="91440" bIns="45720" rtlCol="0" anchor="t">
            <a:normAutofit/>
          </a:bodyPr>
          <a:lstStyle/>
          <a:p>
            <a:r>
              <a:rPr lang="en-US" dirty="0">
                <a:ea typeface="+mn-lt"/>
                <a:cs typeface="+mn-lt"/>
              </a:rPr>
              <a:t>https://www.youtube.com/watch?v=mzCEJVtED0U&amp;t=4s</a:t>
            </a: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09790585"/>
      </p:ext>
    </p:extLst>
  </p:cSld>
  <p:clrMapOvr>
    <a:masterClrMapping/>
  </p:clrMapOvr>
  <mc:AlternateContent xmlns:mc="http://schemas.openxmlformats.org/markup-compatibility/2006" xmlns:p14="http://schemas.microsoft.com/office/powerpoint/2010/main">
    <mc:Choice Requires="p14">
      <p:transition spd="slow" p14:dur="2000" advTm="25345"/>
    </mc:Choice>
    <mc:Fallback xmlns="">
      <p:transition spd="slow" advTm="25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20BE6-DEFA-441B-9D20-23BB5BCB416B}"/>
              </a:ext>
            </a:extLst>
          </p:cNvPr>
          <p:cNvSpPr>
            <a:spLocks noGrp="1"/>
          </p:cNvSpPr>
          <p:nvPr>
            <p:ph type="title"/>
          </p:nvPr>
        </p:nvSpPr>
        <p:spPr>
          <a:xfrm>
            <a:off x="370233" y="1160912"/>
            <a:ext cx="8542682" cy="1004111"/>
          </a:xfrm>
        </p:spPr>
        <p:txBody>
          <a:bodyPr>
            <a:normAutofit/>
          </a:bodyPr>
          <a:lstStyle/>
          <a:p>
            <a:r>
              <a:rPr lang="en-US" sz="3000" b="1" dirty="0">
                <a:cs typeface="Calibri Light"/>
              </a:rPr>
              <a:t>Retrieval Practice techniques that improve memory   </a:t>
            </a:r>
            <a:endParaRPr lang="en-US" sz="3000" dirty="0">
              <a:cs typeface="Calibri Light" panose="020F0302020204030204"/>
            </a:endParaRPr>
          </a:p>
        </p:txBody>
      </p:sp>
      <p:sp>
        <p:nvSpPr>
          <p:cNvPr id="3" name="Content Placeholder 2">
            <a:extLst>
              <a:ext uri="{FF2B5EF4-FFF2-40B4-BE49-F238E27FC236}">
                <a16:creationId xmlns:a16="http://schemas.microsoft.com/office/drawing/2014/main" id="{5B8BD067-15A0-47F2-8749-798597B21583}"/>
              </a:ext>
            </a:extLst>
          </p:cNvPr>
          <p:cNvSpPr>
            <a:spLocks noGrp="1"/>
          </p:cNvSpPr>
          <p:nvPr>
            <p:ph idx="1"/>
          </p:nvPr>
        </p:nvSpPr>
        <p:spPr>
          <a:xfrm>
            <a:off x="628650" y="2191682"/>
            <a:ext cx="7886700" cy="3298291"/>
          </a:xfrm>
        </p:spPr>
        <p:txBody>
          <a:bodyPr vert="horz" lIns="68580" tIns="34290" rIns="68580" bIns="34290" rtlCol="0" anchor="t">
            <a:normAutofit/>
          </a:bodyPr>
          <a:lstStyle/>
          <a:p>
            <a:r>
              <a:rPr lang="en-US" dirty="0">
                <a:cs typeface="Calibri"/>
              </a:rPr>
              <a:t>Flash Cards </a:t>
            </a:r>
          </a:p>
          <a:p>
            <a:r>
              <a:rPr lang="en-US" dirty="0">
                <a:cs typeface="Calibri"/>
              </a:rPr>
              <a:t>Leitner Method</a:t>
            </a:r>
          </a:p>
          <a:p>
            <a:r>
              <a:rPr lang="en-US" dirty="0">
                <a:ea typeface="+mn-lt"/>
                <a:cs typeface="+mn-lt"/>
              </a:rPr>
              <a:t>Quizzes and tests</a:t>
            </a:r>
          </a:p>
          <a:p>
            <a:r>
              <a:rPr lang="en-US" dirty="0">
                <a:cs typeface="Calibri"/>
              </a:rPr>
              <a:t>Writing what you know from memory on a Blank sheet</a:t>
            </a:r>
          </a:p>
          <a:p>
            <a:r>
              <a:rPr lang="en-US" dirty="0">
                <a:cs typeface="Calibri"/>
              </a:rPr>
              <a:t>Writing what you know on a Mind Map / Concept Map </a:t>
            </a: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dirty="0">
              <a:cs typeface="Calibri"/>
            </a:endParaRPr>
          </a:p>
          <a:p>
            <a:endParaRPr lang="en-US">
              <a:cs typeface="Calibri"/>
            </a:endParaRPr>
          </a:p>
          <a:p>
            <a:endParaRPr lang="en-US" dirty="0">
              <a:cs typeface="Calibri"/>
            </a:endParaRPr>
          </a:p>
          <a:p>
            <a:endParaRPr lang="en-US" dirty="0">
              <a:cs typeface="Calibri"/>
            </a:endParaRPr>
          </a:p>
          <a:p>
            <a:endParaRPr lang="en-US" dirty="0">
              <a:cs typeface="Calibri"/>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93212764"/>
      </p:ext>
    </p:extLst>
  </p:cSld>
  <p:clrMapOvr>
    <a:masterClrMapping/>
  </p:clrMapOvr>
  <mc:AlternateContent xmlns:mc="http://schemas.openxmlformats.org/markup-compatibility/2006" xmlns:p14="http://schemas.microsoft.com/office/powerpoint/2010/main">
    <mc:Choice Requires="p14">
      <p:transition spd="slow" p14:dur="2000" advTm="114011"/>
    </mc:Choice>
    <mc:Fallback xmlns="">
      <p:transition spd="slow" advTm="1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8C33-CD4B-47F9-AD7B-19F3447D7457}"/>
              </a:ext>
            </a:extLst>
          </p:cNvPr>
          <p:cNvSpPr>
            <a:spLocks noGrp="1"/>
          </p:cNvSpPr>
          <p:nvPr>
            <p:ph type="title"/>
          </p:nvPr>
        </p:nvSpPr>
        <p:spPr/>
        <p:txBody>
          <a:bodyPr/>
          <a:lstStyle/>
          <a:p>
            <a:r>
              <a:rPr lang="en-US" b="1" dirty="0">
                <a:ea typeface="+mj-lt"/>
                <a:cs typeface="+mj-lt"/>
              </a:rPr>
              <a:t>Other memory techniques</a:t>
            </a:r>
            <a:endParaRPr lang="en-US" dirty="0"/>
          </a:p>
        </p:txBody>
      </p:sp>
      <p:sp>
        <p:nvSpPr>
          <p:cNvPr id="3" name="Content Placeholder 2">
            <a:extLst>
              <a:ext uri="{FF2B5EF4-FFF2-40B4-BE49-F238E27FC236}">
                <a16:creationId xmlns:a16="http://schemas.microsoft.com/office/drawing/2014/main" id="{4B1110C1-528D-42C6-A009-EBDF7C93BAA2}"/>
              </a:ext>
            </a:extLst>
          </p:cNvPr>
          <p:cNvSpPr>
            <a:spLocks noGrp="1"/>
          </p:cNvSpPr>
          <p:nvPr>
            <p:ph idx="1"/>
          </p:nvPr>
        </p:nvSpPr>
        <p:spPr/>
        <p:txBody>
          <a:bodyPr vert="horz" lIns="68580" tIns="34290" rIns="68580" bIns="34290" rtlCol="0" anchor="t">
            <a:normAutofit/>
          </a:bodyPr>
          <a:lstStyle/>
          <a:p>
            <a:r>
              <a:rPr lang="en-US" dirty="0">
                <a:ea typeface="+mn-lt"/>
                <a:cs typeface="+mn-lt"/>
              </a:rPr>
              <a:t>Mnemonics </a:t>
            </a:r>
            <a:endParaRPr lang="en-US" dirty="0"/>
          </a:p>
          <a:p>
            <a:r>
              <a:rPr lang="en-US" dirty="0" err="1">
                <a:ea typeface="+mn-lt"/>
                <a:cs typeface="+mn-lt"/>
              </a:rPr>
              <a:t>Visualisation</a:t>
            </a:r>
            <a:endParaRPr lang="en-US" dirty="0">
              <a:ea typeface="+mn-lt"/>
              <a:cs typeface="+mn-lt"/>
            </a:endParaRPr>
          </a:p>
          <a:p>
            <a:r>
              <a:rPr lang="en-US" dirty="0">
                <a:ea typeface="+mn-lt"/>
                <a:cs typeface="+mn-lt"/>
              </a:rPr>
              <a:t>The theory of Loci method </a:t>
            </a:r>
          </a:p>
          <a:p>
            <a:r>
              <a:rPr lang="en-US" dirty="0">
                <a:ea typeface="+mn-lt"/>
                <a:cs typeface="+mn-lt"/>
              </a:rPr>
              <a:t>Number system </a:t>
            </a:r>
          </a:p>
          <a:p>
            <a:r>
              <a:rPr lang="en-US" dirty="0">
                <a:ea typeface="+mn-lt"/>
                <a:cs typeface="+mn-lt"/>
              </a:rPr>
              <a:t>Rhythm and Rhyme</a:t>
            </a:r>
          </a:p>
          <a:p>
            <a:r>
              <a:rPr lang="en-US">
                <a:cs typeface="Calibri" panose="020F0502020204030204"/>
              </a:rPr>
              <a:t>Blocks of five </a:t>
            </a:r>
            <a:endParaRPr lang="en-US" dirty="0">
              <a:cs typeface="Calibri" panose="020F0502020204030204"/>
            </a:endParaRPr>
          </a:p>
          <a:p>
            <a:r>
              <a:rPr lang="en-US">
                <a:cs typeface="Calibri" panose="020F0502020204030204"/>
              </a:rPr>
              <a:t>Visual film strips </a:t>
            </a:r>
          </a:p>
          <a:p>
            <a:r>
              <a:rPr lang="en-US">
                <a:cs typeface="Calibri" panose="020F0502020204030204"/>
              </a:rPr>
              <a:t>Dual coding </a:t>
            </a:r>
          </a:p>
          <a:p>
            <a:r>
              <a:rPr lang="en-US">
                <a:cs typeface="Calibri" panose="020F0502020204030204"/>
              </a:rPr>
              <a:t>Elaboration </a:t>
            </a:r>
            <a:endParaRPr lang="en-US" dirty="0">
              <a:cs typeface="Calibri" panose="020F0502020204030204"/>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47004485"/>
      </p:ext>
    </p:extLst>
  </p:cSld>
  <p:clrMapOvr>
    <a:masterClrMapping/>
  </p:clrMapOvr>
  <mc:AlternateContent xmlns:mc="http://schemas.openxmlformats.org/markup-compatibility/2006" xmlns:p14="http://schemas.microsoft.com/office/powerpoint/2010/main">
    <mc:Choice Requires="p14">
      <p:transition spd="slow" p14:dur="2000" advTm="15424"/>
    </mc:Choice>
    <mc:Fallback xmlns="">
      <p:transition spd="slow" advTm="15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fontScale="90000"/>
          </a:bodyPr>
          <a:lstStyle/>
          <a:p>
            <a:r>
              <a:rPr lang="en-GB" sz="4000"/>
              <a:t>The seven keys</a:t>
            </a:r>
            <a:br>
              <a:rPr lang="en-GB" sz="4000"/>
            </a:br>
            <a:r>
              <a:rPr lang="en-GB" sz="4000"/>
              <a:t>Use these keys to memorise</a:t>
            </a:r>
          </a:p>
        </p:txBody>
      </p:sp>
      <p:sp>
        <p:nvSpPr>
          <p:cNvPr id="3075" name="Rectangle 3"/>
          <p:cNvSpPr>
            <a:spLocks noGrp="1" noChangeArrowheads="1"/>
          </p:cNvSpPr>
          <p:nvPr>
            <p:ph type="body" idx="1"/>
          </p:nvPr>
        </p:nvSpPr>
        <p:spPr/>
        <p:txBody>
          <a:bodyPr/>
          <a:lstStyle/>
          <a:p>
            <a:r>
              <a:rPr lang="en-GB"/>
              <a:t>Outstanding </a:t>
            </a:r>
          </a:p>
          <a:p>
            <a:r>
              <a:rPr lang="en-GB"/>
              <a:t>Funny</a:t>
            </a:r>
          </a:p>
          <a:p>
            <a:r>
              <a:rPr lang="en-GB"/>
              <a:t>Personal</a:t>
            </a:r>
          </a:p>
          <a:p>
            <a:r>
              <a:rPr lang="en-GB"/>
              <a:t>Emotional</a:t>
            </a:r>
          </a:p>
          <a:p>
            <a:r>
              <a:rPr lang="en-GB"/>
              <a:t>Linked to our senses</a:t>
            </a:r>
          </a:p>
          <a:p>
            <a:r>
              <a:rPr lang="en-GB"/>
              <a:t>Connected with sexuality</a:t>
            </a:r>
          </a:p>
          <a:p>
            <a:r>
              <a:rPr lang="en-GB"/>
              <a:t>First and last thing</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62625890"/>
      </p:ext>
    </p:extLst>
  </p:cSld>
  <p:clrMapOvr>
    <a:masterClrMapping/>
  </p:clrMapOvr>
  <mc:AlternateContent xmlns:mc="http://schemas.openxmlformats.org/markup-compatibility/2006" xmlns:p14="http://schemas.microsoft.com/office/powerpoint/2010/main">
    <mc:Choice Requires="p14">
      <p:transition spd="slow" p14:dur="2000" advTm="64323"/>
    </mc:Choice>
    <mc:Fallback xmlns="">
      <p:transition spd="slow" advTm="64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a:t>Memory techniques </a:t>
            </a:r>
            <a:br>
              <a:rPr lang="en-US"/>
            </a:br>
            <a:r>
              <a:rPr lang="en-US"/>
              <a:t>and learning styles</a:t>
            </a:r>
          </a:p>
        </p:txBody>
      </p:sp>
      <p:sp>
        <p:nvSpPr>
          <p:cNvPr id="5" name="Content Placeholder 4"/>
          <p:cNvSpPr>
            <a:spLocks noGrp="1"/>
          </p:cNvSpPr>
          <p:nvPr>
            <p:ph sz="half" idx="1"/>
          </p:nvPr>
        </p:nvSpPr>
        <p:spPr>
          <a:xfrm>
            <a:off x="395536" y="1844824"/>
            <a:ext cx="4038600" cy="4525963"/>
          </a:xfrm>
        </p:spPr>
        <p:txBody>
          <a:bodyPr>
            <a:normAutofit fontScale="55000" lnSpcReduction="20000"/>
          </a:bodyPr>
          <a:lstStyle/>
          <a:p>
            <a:r>
              <a:rPr lang="en-GB" b="1"/>
              <a:t>Auditory</a:t>
            </a:r>
          </a:p>
          <a:p>
            <a:pPr>
              <a:buNone/>
            </a:pPr>
            <a:r>
              <a:rPr lang="en-GB"/>
              <a:t>Song and rhythm</a:t>
            </a:r>
          </a:p>
          <a:p>
            <a:pPr>
              <a:buNone/>
            </a:pPr>
            <a:r>
              <a:rPr lang="en-GB"/>
              <a:t>Mnemonics </a:t>
            </a:r>
          </a:p>
          <a:p>
            <a:pPr>
              <a:buNone/>
            </a:pPr>
            <a:endParaRPr lang="en-GB"/>
          </a:p>
          <a:p>
            <a:r>
              <a:rPr lang="en-GB" b="1"/>
              <a:t>Visual </a:t>
            </a:r>
          </a:p>
          <a:p>
            <a:pPr>
              <a:buNone/>
            </a:pPr>
            <a:r>
              <a:rPr lang="en-GB"/>
              <a:t>Visualisation </a:t>
            </a:r>
          </a:p>
          <a:p>
            <a:pPr>
              <a:buNone/>
            </a:pPr>
            <a:r>
              <a:rPr lang="en-GB"/>
              <a:t>Link with visual images </a:t>
            </a:r>
          </a:p>
          <a:p>
            <a:pPr>
              <a:buNone/>
            </a:pPr>
            <a:r>
              <a:rPr lang="en-GB"/>
              <a:t>Oversize or Undersize</a:t>
            </a:r>
          </a:p>
          <a:p>
            <a:pPr>
              <a:buNone/>
            </a:pPr>
            <a:endParaRPr lang="en-GB"/>
          </a:p>
          <a:p>
            <a:r>
              <a:rPr lang="en-GB" b="1"/>
              <a:t>Kinaesthetic</a:t>
            </a:r>
          </a:p>
          <a:p>
            <a:pPr>
              <a:buNone/>
            </a:pPr>
            <a:r>
              <a:rPr lang="en-GB"/>
              <a:t>Use your body</a:t>
            </a:r>
          </a:p>
          <a:p>
            <a:pPr>
              <a:buNone/>
            </a:pPr>
            <a:r>
              <a:rPr lang="en-GB"/>
              <a:t>Blocks of five</a:t>
            </a:r>
          </a:p>
          <a:p>
            <a:pPr>
              <a:buNone/>
            </a:pPr>
            <a:endParaRPr lang="en-GB" b="1"/>
          </a:p>
          <a:p>
            <a:r>
              <a:rPr lang="en-GB"/>
              <a:t> </a:t>
            </a:r>
            <a:r>
              <a:rPr lang="en-GB" b="1"/>
              <a:t>Visual and Kinaesthetic </a:t>
            </a:r>
          </a:p>
          <a:p>
            <a:pPr>
              <a:buNone/>
            </a:pPr>
            <a:r>
              <a:rPr lang="en-GB"/>
              <a:t>Journey method – theory of loci</a:t>
            </a:r>
          </a:p>
          <a:p>
            <a:pPr>
              <a:buNone/>
            </a:pPr>
            <a:r>
              <a:rPr lang="en-GB"/>
              <a:t>Reports, films and journeys</a:t>
            </a:r>
          </a:p>
          <a:p>
            <a:pPr>
              <a:buNone/>
            </a:pPr>
            <a:r>
              <a:rPr lang="en-GB"/>
              <a:t>Use your body</a:t>
            </a:r>
          </a:p>
          <a:p>
            <a:pPr>
              <a:buNone/>
            </a:pPr>
            <a:r>
              <a:rPr lang="en-GB"/>
              <a:t>Blocks of five</a:t>
            </a:r>
          </a:p>
          <a:p>
            <a:pPr>
              <a:buNone/>
            </a:pPr>
            <a:endParaRPr lang="en-GB"/>
          </a:p>
          <a:p>
            <a:pPr>
              <a:buNone/>
            </a:pPr>
            <a:endParaRPr lang="en-GB"/>
          </a:p>
          <a:p>
            <a:endParaRPr lang="en-GB"/>
          </a:p>
          <a:p>
            <a:endParaRPr lang="en-GB"/>
          </a:p>
        </p:txBody>
      </p:sp>
      <p:sp>
        <p:nvSpPr>
          <p:cNvPr id="7" name="Content Placeholder 6"/>
          <p:cNvSpPr>
            <a:spLocks noGrp="1"/>
          </p:cNvSpPr>
          <p:nvPr>
            <p:ph sz="half" idx="2"/>
          </p:nvPr>
        </p:nvSpPr>
        <p:spPr/>
        <p:txBody>
          <a:bodyPr>
            <a:normAutofit fontScale="55000" lnSpcReduction="20000"/>
          </a:bodyPr>
          <a:lstStyle/>
          <a:p>
            <a:pPr>
              <a:buNone/>
            </a:pPr>
            <a:endParaRPr lang="en-GB" b="1"/>
          </a:p>
          <a:p>
            <a:r>
              <a:rPr lang="en-GB" b="1"/>
              <a:t>Visual, Auditory and Kinaesthetic </a:t>
            </a:r>
          </a:p>
          <a:p>
            <a:pPr>
              <a:buNone/>
            </a:pPr>
            <a:r>
              <a:rPr lang="en-GB"/>
              <a:t>Peg system </a:t>
            </a:r>
          </a:p>
          <a:p>
            <a:pPr>
              <a:buNone/>
            </a:pPr>
            <a:r>
              <a:rPr lang="en-GB"/>
              <a:t>Mind Maps </a:t>
            </a:r>
          </a:p>
          <a:p>
            <a:pPr>
              <a:buNone/>
            </a:pPr>
            <a:endParaRPr lang="en-GB"/>
          </a:p>
          <a:p>
            <a:r>
              <a:rPr lang="en-GB" b="1"/>
              <a:t>Visual, Kinaesthetic </a:t>
            </a:r>
            <a:endParaRPr lang="en-GB"/>
          </a:p>
          <a:p>
            <a:pPr>
              <a:buNone/>
            </a:pPr>
            <a:r>
              <a:rPr lang="en-GB"/>
              <a:t>Journey method and loci</a:t>
            </a:r>
          </a:p>
          <a:p>
            <a:pPr>
              <a:buNone/>
            </a:pPr>
            <a:r>
              <a:rPr lang="en-GB"/>
              <a:t>Reports </a:t>
            </a:r>
          </a:p>
          <a:p>
            <a:pPr>
              <a:buNone/>
            </a:pPr>
            <a:r>
              <a:rPr lang="en-GB"/>
              <a:t>Use of body parts </a:t>
            </a:r>
          </a:p>
          <a:p>
            <a:pPr>
              <a:buNone/>
            </a:pPr>
            <a:r>
              <a:rPr lang="en-GB"/>
              <a:t>Blocks of five</a:t>
            </a:r>
          </a:p>
          <a:p>
            <a:pPr>
              <a:buNone/>
            </a:pPr>
            <a:r>
              <a:rPr lang="en-GB"/>
              <a:t> </a:t>
            </a:r>
          </a:p>
          <a:p>
            <a:endParaRPr lang="en-US"/>
          </a:p>
        </p:txBody>
      </p:sp>
      <p:pic>
        <p:nvPicPr>
          <p:cNvPr id="8" name="Picture 2"/>
          <p:cNvPicPr>
            <a:picLocks noChangeAspect="1" noChangeArrowheads="1"/>
          </p:cNvPicPr>
          <p:nvPr/>
        </p:nvPicPr>
        <p:blipFill>
          <a:blip r:embed="rId4" cstate="print"/>
          <a:srcRect/>
          <a:stretch>
            <a:fillRect/>
          </a:stretch>
        </p:blipFill>
        <p:spPr bwMode="auto">
          <a:xfrm>
            <a:off x="0" y="0"/>
            <a:ext cx="9753600" cy="7315200"/>
          </a:xfrm>
          <a:prstGeom prst="rect">
            <a:avLst/>
          </a:prstGeom>
          <a:noFill/>
          <a:ln w="9525">
            <a:noFill/>
            <a:miter lim="800000"/>
            <a:headEnd/>
            <a:tailEnd/>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61513478"/>
      </p:ext>
    </p:extLst>
  </p:cSld>
  <p:clrMapOvr>
    <a:masterClrMapping/>
  </p:clrMapOvr>
  <mc:AlternateContent xmlns:mc="http://schemas.openxmlformats.org/markup-compatibility/2006" xmlns:p14="http://schemas.microsoft.com/office/powerpoint/2010/main">
    <mc:Choice Requires="p14">
      <p:transition spd="slow" p14:dur="2000" advTm="15008"/>
    </mc:Choice>
    <mc:Fallback xmlns="">
      <p:transition spd="slow" advTm="15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Mind Mapping </a:t>
            </a:r>
          </a:p>
        </p:txBody>
      </p:sp>
      <p:sp>
        <p:nvSpPr>
          <p:cNvPr id="3" name="Content Placeholder 2"/>
          <p:cNvSpPr>
            <a:spLocks noGrp="1"/>
          </p:cNvSpPr>
          <p:nvPr>
            <p:ph idx="1"/>
          </p:nvPr>
        </p:nvSpPr>
        <p:spPr>
          <a:xfrm>
            <a:off x="457200" y="1196752"/>
            <a:ext cx="8229600" cy="4929411"/>
          </a:xfrm>
        </p:spPr>
        <p:txBody>
          <a:bodyPr>
            <a:normAutofit fontScale="55000" lnSpcReduction="20000"/>
          </a:bodyPr>
          <a:lstStyle/>
          <a:p>
            <a:pPr lvl="0"/>
            <a:r>
              <a:rPr lang="en-GB"/>
              <a:t>Mind Mapping is the process of visually depicting a central concept with symbols, images, colours, key words, and branches. Mind mapping is a fast and fun way to take visual notes, foster creativity, stretch pupils’ visual thinking skills, make learning contextual and meaningful, and promote active involvement with the learning content.</a:t>
            </a:r>
            <a:r>
              <a:rPr lang="en-GB" b="1"/>
              <a:t> </a:t>
            </a:r>
          </a:p>
          <a:p>
            <a:pPr lvl="0"/>
            <a:endParaRPr lang="en-US"/>
          </a:p>
          <a:p>
            <a:pPr marL="0" lvl="0" indent="0">
              <a:buNone/>
            </a:pPr>
            <a:r>
              <a:rPr lang="en-GB" b="1"/>
              <a:t>Steps</a:t>
            </a:r>
            <a:endParaRPr lang="en-US"/>
          </a:p>
          <a:p>
            <a:pPr lvl="0"/>
            <a:r>
              <a:rPr lang="en-GB" b="1"/>
              <a:t>1. Create the central image</a:t>
            </a:r>
            <a:r>
              <a:rPr lang="en-GB"/>
              <a:t> </a:t>
            </a:r>
            <a:endParaRPr lang="en-US"/>
          </a:p>
          <a:p>
            <a:pPr lvl="0">
              <a:buNone/>
            </a:pPr>
            <a:r>
              <a:rPr lang="en-GB"/>
              <a:t>	In the centre of the page, write the name of and illustrate the central concept with a recognisable image. Make the central image large enough so you can see the subject of the mind map at a glance, but small enough to leave space to add main ideas and details radiating out of the central image. Make the central image colourful and vivid, but make it a quick and identifiable symbol rather than a beautifully illustrated picture</a:t>
            </a:r>
            <a:r>
              <a:rPr lang="en-GB" b="1"/>
              <a:t>.</a:t>
            </a:r>
            <a:endParaRPr lang="en-US"/>
          </a:p>
          <a:p>
            <a:pPr lvl="0"/>
            <a:r>
              <a:rPr lang="en-GB" b="1"/>
              <a:t>2. Brainstorm main ideas</a:t>
            </a:r>
            <a:r>
              <a:rPr lang="en-GB"/>
              <a:t> </a:t>
            </a:r>
            <a:endParaRPr lang="en-US"/>
          </a:p>
          <a:p>
            <a:pPr lvl="0">
              <a:buNone/>
            </a:pPr>
            <a:r>
              <a:rPr lang="en-GB"/>
              <a:t>	Draw lines radiating out of the main image, with a key word on each line describing the main idea.</a:t>
            </a:r>
            <a:r>
              <a:rPr lang="en-GB" b="1"/>
              <a:t> </a:t>
            </a:r>
            <a:endParaRPr lang="en-US"/>
          </a:p>
          <a:p>
            <a:pPr lvl="0"/>
            <a:r>
              <a:rPr lang="en-GB" b="1"/>
              <a:t>3. Add details</a:t>
            </a:r>
            <a:r>
              <a:rPr lang="en-GB"/>
              <a:t> </a:t>
            </a:r>
            <a:endParaRPr lang="en-US"/>
          </a:p>
          <a:p>
            <a:pPr lvl="0">
              <a:buNone/>
            </a:pPr>
            <a:r>
              <a:rPr lang="en-GB"/>
              <a:t>	Using colours, images, symbols and words, draw related details branching out of each of the main ideas.</a:t>
            </a:r>
            <a:endParaRPr lang="en-US"/>
          </a:p>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14860232"/>
      </p:ext>
    </p:extLst>
  </p:cSld>
  <p:clrMapOvr>
    <a:masterClrMapping/>
  </p:clrMapOvr>
  <mc:AlternateContent xmlns:mc="http://schemas.openxmlformats.org/markup-compatibility/2006" xmlns:p14="http://schemas.microsoft.com/office/powerpoint/2010/main">
    <mc:Choice Requires="p14">
      <p:transition spd="slow" p14:dur="2000" advTm="44628"/>
    </mc:Choice>
    <mc:Fallback xmlns="">
      <p:transition spd="slow" advTm="44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How_to_use_Mind_Maps.jpg"/>
          <p:cNvPicPr>
            <a:picLocks noGrp="1" noChangeAspect="1"/>
          </p:cNvPicPr>
          <p:nvPr>
            <p:ph idx="1"/>
          </p:nvPr>
        </p:nvPicPr>
        <p:blipFill>
          <a:blip r:embed="rId4" cstate="print"/>
          <a:stretch>
            <a:fillRect/>
          </a:stretch>
        </p:blipFill>
        <p:spPr>
          <a:xfrm>
            <a:off x="949571" y="1600200"/>
            <a:ext cx="7244857" cy="4525963"/>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31285099"/>
      </p:ext>
    </p:extLst>
  </p:cSld>
  <p:clrMapOvr>
    <a:masterClrMapping/>
  </p:clrMapOvr>
  <mc:AlternateContent xmlns:mc="http://schemas.openxmlformats.org/markup-compatibility/2006" xmlns:p14="http://schemas.microsoft.com/office/powerpoint/2010/main">
    <mc:Choice Requires="p14">
      <p:transition spd="slow" p14:dur="2000" advTm="21116"/>
    </mc:Choice>
    <mc:Fallback xmlns="">
      <p:transition spd="slow" advTm="21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Content Placeholder 5" descr="energy%20GCSE%20Science_%20png%20%20v2_0.jpg"/>
          <p:cNvPicPr>
            <a:picLocks noGrp="1" noChangeAspect="1"/>
          </p:cNvPicPr>
          <p:nvPr>
            <p:ph idx="1"/>
          </p:nvPr>
        </p:nvPicPr>
        <p:blipFill>
          <a:blip r:embed="rId4" cstate="print"/>
          <a:stretch>
            <a:fillRect/>
          </a:stretch>
        </p:blipFill>
        <p:spPr>
          <a:xfrm>
            <a:off x="156931" y="548680"/>
            <a:ext cx="7673439" cy="5760640"/>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75253999"/>
      </p:ext>
    </p:extLst>
  </p:cSld>
  <p:clrMapOvr>
    <a:masterClrMapping/>
  </p:clrMapOvr>
  <mc:AlternateContent xmlns:mc="http://schemas.openxmlformats.org/markup-compatibility/2006" xmlns:p14="http://schemas.microsoft.com/office/powerpoint/2010/main">
    <mc:Choice Requires="p14">
      <p:transition spd="slow" p14:dur="2000" advTm="42292"/>
    </mc:Choice>
    <mc:Fallback xmlns="">
      <p:transition spd="slow" advTm="42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Study Skills for Year 11 </a:t>
            </a:r>
          </a:p>
        </p:txBody>
      </p:sp>
      <p:sp>
        <p:nvSpPr>
          <p:cNvPr id="3" name="Content Placeholder 2"/>
          <p:cNvSpPr>
            <a:spLocks noGrp="1"/>
          </p:cNvSpPr>
          <p:nvPr>
            <p:ph idx="1"/>
          </p:nvPr>
        </p:nvSpPr>
        <p:spPr/>
        <p:txBody>
          <a:bodyPr vert="horz" lIns="91440" tIns="45720" rIns="91440" bIns="45720" rtlCol="0" anchor="t">
            <a:normAutofit fontScale="85000" lnSpcReduction="20000"/>
          </a:bodyPr>
          <a:lstStyle/>
          <a:p>
            <a:pPr marL="514350" indent="-514350">
              <a:buFont typeface="+mj-lt"/>
              <a:buAutoNum type="arabicPeriod"/>
            </a:pPr>
            <a:r>
              <a:rPr lang="en-US" dirty="0"/>
              <a:t>Memory skills </a:t>
            </a:r>
            <a:endParaRPr lang="en-US"/>
          </a:p>
          <a:p>
            <a:pPr marL="514350" indent="-514350">
              <a:buFont typeface="+mj-lt"/>
              <a:buAutoNum type="arabicPeriod"/>
            </a:pPr>
            <a:r>
              <a:rPr lang="en-US"/>
              <a:t>Mind mapping</a:t>
            </a:r>
          </a:p>
          <a:p>
            <a:pPr marL="514350" indent="-514350">
              <a:buFont typeface="+mj-lt"/>
              <a:buAutoNum type="arabicPeriod"/>
            </a:pPr>
            <a:r>
              <a:rPr lang="en-US" dirty="0" err="1"/>
              <a:t>Summarising</a:t>
            </a:r>
            <a:r>
              <a:rPr lang="en-US" dirty="0"/>
              <a:t> notes </a:t>
            </a:r>
            <a:endParaRPr lang="en-US" dirty="0">
              <a:cs typeface="Calibri"/>
            </a:endParaRPr>
          </a:p>
          <a:p>
            <a:pPr marL="514350" indent="-514350">
              <a:buFont typeface="+mj-lt"/>
              <a:buAutoNum type="arabicPeriod"/>
            </a:pPr>
            <a:r>
              <a:rPr lang="en-US"/>
              <a:t>Analogy</a:t>
            </a:r>
          </a:p>
          <a:p>
            <a:pPr marL="514350" indent="-514350">
              <a:buAutoNum type="arabicPeriod"/>
            </a:pPr>
            <a:r>
              <a:rPr lang="en-US"/>
              <a:t>Evaluation (diamond nines) </a:t>
            </a:r>
          </a:p>
          <a:p>
            <a:pPr marL="514350" indent="-514350">
              <a:buFont typeface="+mj-lt"/>
              <a:buAutoNum type="arabicPeriod"/>
            </a:pPr>
            <a:r>
              <a:rPr lang="en-US" dirty="0"/>
              <a:t>Active learning</a:t>
            </a:r>
            <a:endParaRPr lang="en-US" dirty="0">
              <a:cs typeface="Calibri"/>
            </a:endParaRPr>
          </a:p>
          <a:p>
            <a:pPr marL="514350" indent="-514350">
              <a:buFont typeface="+mj-lt"/>
              <a:buAutoNum type="arabicPeriod"/>
            </a:pPr>
            <a:r>
              <a:rPr lang="en-US" dirty="0"/>
              <a:t>Health/ Fitness/ Diet </a:t>
            </a:r>
            <a:endParaRPr lang="en-US" dirty="0">
              <a:cs typeface="Calibri"/>
            </a:endParaRPr>
          </a:p>
          <a:p>
            <a:pPr marL="514350" indent="-514350">
              <a:buFont typeface="+mj-lt"/>
              <a:buAutoNum type="arabicPeriod"/>
            </a:pPr>
            <a:r>
              <a:rPr lang="en-US" dirty="0"/>
              <a:t>Time management and Planning </a:t>
            </a:r>
            <a:endParaRPr lang="en-US" dirty="0">
              <a:cs typeface="Calibri"/>
            </a:endParaRPr>
          </a:p>
          <a:p>
            <a:pPr marL="514350" indent="-514350">
              <a:buFont typeface="+mj-lt"/>
              <a:buAutoNum type="arabicPeriod"/>
            </a:pPr>
            <a:r>
              <a:rPr lang="en-US" dirty="0"/>
              <a:t>Motivation/ </a:t>
            </a:r>
            <a:r>
              <a:rPr lang="en-US" dirty="0" err="1"/>
              <a:t>Mindfullness</a:t>
            </a:r>
            <a:r>
              <a:rPr lang="en-US" dirty="0"/>
              <a:t> </a:t>
            </a:r>
            <a:endParaRPr lang="en-US" dirty="0">
              <a:cs typeface="Calibri"/>
            </a:endParaRPr>
          </a:p>
          <a:p>
            <a:pPr marL="514350" indent="-514350">
              <a:buFont typeface="+mj-lt"/>
              <a:buAutoNum type="arabicPeriod"/>
            </a:pPr>
            <a:r>
              <a:rPr lang="en-US" dirty="0"/>
              <a:t>Environment</a:t>
            </a:r>
            <a:endParaRPr lang="en-US" dirty="0">
              <a:cs typeface="Calibri"/>
            </a:endParaRPr>
          </a:p>
          <a:p>
            <a:pPr>
              <a:buNone/>
            </a:pPr>
            <a:endParaRPr lang="en-US"/>
          </a:p>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69411769"/>
      </p:ext>
    </p:extLst>
  </p:cSld>
  <p:clrMapOvr>
    <a:masterClrMapping/>
  </p:clrMapOvr>
  <mc:AlternateContent xmlns:mc="http://schemas.openxmlformats.org/markup-compatibility/2006" xmlns:p14="http://schemas.microsoft.com/office/powerpoint/2010/main">
    <mc:Choice Requires="p14">
      <p:transition spd="slow" p14:dur="2000" advTm="39679"/>
    </mc:Choice>
    <mc:Fallback xmlns="">
      <p:transition spd="slow" advTm="39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 </a:t>
            </a:r>
            <a:r>
              <a:rPr lang="en-US" dirty="0" err="1"/>
              <a:t>Summarising</a:t>
            </a:r>
            <a:r>
              <a:rPr lang="en-US" dirty="0"/>
              <a:t> Notes </a:t>
            </a:r>
            <a:endParaRPr lang="en-US"/>
          </a:p>
        </p:txBody>
      </p:sp>
      <p:sp>
        <p:nvSpPr>
          <p:cNvPr id="3" name="Content Placeholder 2"/>
          <p:cNvSpPr>
            <a:spLocks noGrp="1"/>
          </p:cNvSpPr>
          <p:nvPr>
            <p:ph idx="1"/>
          </p:nvPr>
        </p:nvSpPr>
        <p:spPr/>
        <p:txBody>
          <a:bodyPr>
            <a:normAutofit fontScale="92500" lnSpcReduction="20000"/>
          </a:bodyPr>
          <a:lstStyle/>
          <a:p>
            <a:pPr marL="0" indent="0">
              <a:buNone/>
            </a:pPr>
            <a:r>
              <a:rPr lang="en-GB"/>
              <a:t>An approach- five steps for summarising</a:t>
            </a:r>
            <a:endParaRPr lang="en-US"/>
          </a:p>
          <a:p>
            <a:pPr marL="514350" indent="-514350">
              <a:buFont typeface="+mj-lt"/>
              <a:buAutoNum type="arabicPeriod"/>
            </a:pPr>
            <a:r>
              <a:rPr lang="en-GB"/>
              <a:t>Delete unwanted extra (trivial) details that can go without losing the overall sense</a:t>
            </a:r>
            <a:endParaRPr lang="en-US"/>
          </a:p>
          <a:p>
            <a:pPr marL="514350" indent="-514350">
              <a:buFont typeface="+mj-lt"/>
              <a:buAutoNum type="arabicPeriod"/>
            </a:pPr>
            <a:r>
              <a:rPr lang="en-GB"/>
              <a:t>Delete information that is repeated in some way.</a:t>
            </a:r>
            <a:endParaRPr lang="en-US"/>
          </a:p>
          <a:p>
            <a:pPr marL="514350" indent="-514350">
              <a:buFont typeface="+mj-lt"/>
              <a:buAutoNum type="arabicPeriod"/>
            </a:pPr>
            <a:r>
              <a:rPr lang="en-GB"/>
              <a:t>Replace detail with more general terms or descriptions</a:t>
            </a:r>
            <a:endParaRPr lang="en-US"/>
          </a:p>
          <a:p>
            <a:pPr marL="514350" indent="-514350">
              <a:buFont typeface="+mj-lt"/>
              <a:buAutoNum type="arabicPeriod"/>
            </a:pPr>
            <a:r>
              <a:rPr lang="en-GB"/>
              <a:t>Select a topic sentence or create one if it is missing</a:t>
            </a:r>
            <a:endParaRPr lang="en-US"/>
          </a:p>
          <a:p>
            <a:pPr marL="514350" indent="-514350">
              <a:buFont typeface="+mj-lt"/>
              <a:buAutoNum type="arabicPeriod"/>
            </a:pPr>
            <a:r>
              <a:rPr lang="en-GB"/>
              <a:t>Check that there is sufficient detail to make sense</a:t>
            </a:r>
            <a:endParaRPr lang="en-US"/>
          </a:p>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218589"/>
      </p:ext>
    </p:extLst>
  </p:cSld>
  <p:clrMapOvr>
    <a:masterClrMapping/>
  </p:clrMapOvr>
  <mc:AlternateContent xmlns:mc="http://schemas.openxmlformats.org/markup-compatibility/2006" xmlns:p14="http://schemas.microsoft.com/office/powerpoint/2010/main">
    <mc:Choice Requires="p14">
      <p:transition spd="slow" p14:dur="2000" advTm="38147"/>
    </mc:Choice>
    <mc:Fallback xmlns="">
      <p:transition spd="slow" advTm="3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4 Analogies and Evaluation (Diamond Nines) </a:t>
            </a:r>
            <a:endParaRPr lang="en-US"/>
          </a:p>
        </p:txBody>
      </p:sp>
      <p:sp>
        <p:nvSpPr>
          <p:cNvPr id="3" name="Content Placeholder 2"/>
          <p:cNvSpPr>
            <a:spLocks noGrp="1"/>
          </p:cNvSpPr>
          <p:nvPr>
            <p:ph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43638819"/>
      </p:ext>
    </p:extLst>
  </p:cSld>
  <p:clrMapOvr>
    <a:masterClrMapping/>
  </p:clrMapOvr>
  <mc:AlternateContent xmlns:mc="http://schemas.openxmlformats.org/markup-compatibility/2006" xmlns:p14="http://schemas.microsoft.com/office/powerpoint/2010/main">
    <mc:Choice Requires="p14">
      <p:transition spd="slow" p14:dur="2000" advTm="1094"/>
    </mc:Choice>
    <mc:Fallback xmlns="">
      <p:transition spd="slow" advTm="1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Skill of Analogy </a:t>
            </a:r>
          </a:p>
        </p:txBody>
      </p:sp>
      <p:sp>
        <p:nvSpPr>
          <p:cNvPr id="3" name="Content Placeholder 2"/>
          <p:cNvSpPr>
            <a:spLocks noGrp="1"/>
          </p:cNvSpPr>
          <p:nvPr>
            <p:ph idx="1"/>
          </p:nvPr>
        </p:nvSpPr>
        <p:spPr/>
        <p:txBody>
          <a:bodyPr>
            <a:normAutofit/>
          </a:bodyPr>
          <a:lstStyle/>
          <a:p>
            <a:pPr marL="0" indent="0">
              <a:buNone/>
            </a:pPr>
            <a:r>
              <a:rPr lang="en-GB"/>
              <a:t>The skill of analogy is showing understanding or helping others understand by comparing the idea with familiar objects or activities or events</a:t>
            </a:r>
          </a:p>
          <a:p>
            <a:pPr lvl="0">
              <a:buNone/>
            </a:pPr>
            <a:r>
              <a:rPr lang="en-GB"/>
              <a:t>To  create an analogy you need to:</a:t>
            </a:r>
          </a:p>
          <a:p>
            <a:pPr lvl="0">
              <a:buNone/>
            </a:pPr>
            <a:r>
              <a:rPr lang="en-GB"/>
              <a:t>1 Identify what it is you are trying to explain </a:t>
            </a:r>
          </a:p>
          <a:p>
            <a:pPr lvl="0">
              <a:buNone/>
            </a:pPr>
            <a:r>
              <a:rPr lang="en-GB"/>
              <a:t>2 You then select a different context </a:t>
            </a:r>
          </a:p>
          <a:p>
            <a:pPr lvl="0">
              <a:buNone/>
            </a:pPr>
            <a:r>
              <a:rPr lang="en-GB"/>
              <a:t>3. What object or activity or event best fit the idea- the similarity  </a:t>
            </a:r>
          </a:p>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56940974"/>
      </p:ext>
    </p:extLst>
  </p:cSld>
  <p:clrMapOvr>
    <a:masterClrMapping/>
  </p:clrMapOvr>
  <mc:AlternateContent xmlns:mc="http://schemas.openxmlformats.org/markup-compatibility/2006" xmlns:p14="http://schemas.microsoft.com/office/powerpoint/2010/main">
    <mc:Choice Requires="p14">
      <p:transition spd="slow" p14:dur="2000" advTm="78301"/>
    </mc:Choice>
    <mc:Fallback xmlns="">
      <p:transition spd="slow" advTm="78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book"/>
          <p:cNvPicPr>
            <a:picLocks noChangeAspect="1" noChangeArrowheads="1"/>
          </p:cNvPicPr>
          <p:nvPr/>
        </p:nvPicPr>
        <p:blipFill>
          <a:blip r:embed="rId4" cstate="print"/>
          <a:srcRect/>
          <a:stretch>
            <a:fillRect/>
          </a:stretch>
        </p:blipFill>
        <p:spPr bwMode="auto">
          <a:xfrm>
            <a:off x="105119488" y="106886375"/>
            <a:ext cx="1101725" cy="927100"/>
          </a:xfrm>
          <a:prstGeom prst="rect">
            <a:avLst/>
          </a:prstGeom>
          <a:noFill/>
          <a:ln w="9525" algn="in">
            <a:noFill/>
            <a:miter lim="800000"/>
            <a:headEnd/>
            <a:tailEnd/>
          </a:ln>
          <a:effectLst/>
        </p:spPr>
      </p:pic>
      <p:pic>
        <p:nvPicPr>
          <p:cNvPr id="1027" name="Picture 3" descr="bulb"/>
          <p:cNvPicPr>
            <a:picLocks noChangeAspect="1" noChangeArrowheads="1"/>
          </p:cNvPicPr>
          <p:nvPr/>
        </p:nvPicPr>
        <p:blipFill>
          <a:blip r:embed="rId5" cstate="print"/>
          <a:srcRect/>
          <a:stretch>
            <a:fillRect/>
          </a:stretch>
        </p:blipFill>
        <p:spPr bwMode="auto">
          <a:xfrm>
            <a:off x="106343450" y="106843513"/>
            <a:ext cx="757238" cy="1257300"/>
          </a:xfrm>
          <a:prstGeom prst="rect">
            <a:avLst/>
          </a:prstGeom>
          <a:noFill/>
          <a:ln w="9525" algn="in">
            <a:noFill/>
            <a:miter lim="800000"/>
            <a:headEnd/>
            <a:tailEnd/>
          </a:ln>
          <a:effectLst/>
        </p:spPr>
      </p:pic>
      <p:pic>
        <p:nvPicPr>
          <p:cNvPr id="1028" name="Picture 4" descr="chari"/>
          <p:cNvPicPr>
            <a:picLocks noChangeAspect="1" noChangeArrowheads="1"/>
          </p:cNvPicPr>
          <p:nvPr/>
        </p:nvPicPr>
        <p:blipFill>
          <a:blip r:embed="rId6" cstate="print"/>
          <a:srcRect/>
          <a:stretch>
            <a:fillRect/>
          </a:stretch>
        </p:blipFill>
        <p:spPr bwMode="auto">
          <a:xfrm>
            <a:off x="107135613" y="106862563"/>
            <a:ext cx="1217612" cy="1217612"/>
          </a:xfrm>
          <a:prstGeom prst="rect">
            <a:avLst/>
          </a:prstGeom>
          <a:noFill/>
          <a:ln w="9525" algn="in">
            <a:noFill/>
            <a:miter lim="800000"/>
            <a:headEnd/>
            <a:tailEnd/>
          </a:ln>
          <a:effectLst/>
        </p:spPr>
      </p:pic>
      <p:pic>
        <p:nvPicPr>
          <p:cNvPr id="1029" name="Picture 5" descr="clothespin"/>
          <p:cNvPicPr>
            <a:picLocks noChangeAspect="1" noChangeArrowheads="1"/>
          </p:cNvPicPr>
          <p:nvPr/>
        </p:nvPicPr>
        <p:blipFill>
          <a:blip r:embed="rId7" cstate="print"/>
          <a:srcRect/>
          <a:stretch>
            <a:fillRect/>
          </a:stretch>
        </p:blipFill>
        <p:spPr bwMode="auto">
          <a:xfrm>
            <a:off x="108432600" y="106822875"/>
            <a:ext cx="1025525" cy="1296988"/>
          </a:xfrm>
          <a:prstGeom prst="rect">
            <a:avLst/>
          </a:prstGeom>
          <a:noFill/>
          <a:ln w="9525" algn="in">
            <a:noFill/>
            <a:miter lim="800000"/>
            <a:headEnd/>
            <a:tailEnd/>
          </a:ln>
          <a:effectLst/>
        </p:spPr>
      </p:pic>
      <p:pic>
        <p:nvPicPr>
          <p:cNvPr id="1030" name="Picture 6" descr="corkscrew"/>
          <p:cNvPicPr>
            <a:picLocks noChangeAspect="1" noChangeArrowheads="1"/>
          </p:cNvPicPr>
          <p:nvPr/>
        </p:nvPicPr>
        <p:blipFill>
          <a:blip r:embed="rId8" cstate="print"/>
          <a:srcRect/>
          <a:stretch>
            <a:fillRect/>
          </a:stretch>
        </p:blipFill>
        <p:spPr bwMode="auto">
          <a:xfrm>
            <a:off x="105084563" y="108191300"/>
            <a:ext cx="935037" cy="936625"/>
          </a:xfrm>
          <a:prstGeom prst="rect">
            <a:avLst/>
          </a:prstGeom>
          <a:noFill/>
          <a:ln w="9525" algn="in">
            <a:noFill/>
            <a:miter lim="800000"/>
            <a:headEnd/>
            <a:tailEnd/>
          </a:ln>
          <a:effectLst/>
        </p:spPr>
      </p:pic>
      <p:pic>
        <p:nvPicPr>
          <p:cNvPr id="1031" name="Picture 7" descr="cushions_main"/>
          <p:cNvPicPr>
            <a:picLocks noChangeAspect="1" noChangeArrowheads="1"/>
          </p:cNvPicPr>
          <p:nvPr/>
        </p:nvPicPr>
        <p:blipFill>
          <a:blip r:embed="rId9" cstate="print"/>
          <a:srcRect/>
          <a:stretch>
            <a:fillRect/>
          </a:stretch>
        </p:blipFill>
        <p:spPr bwMode="auto">
          <a:xfrm>
            <a:off x="106127550" y="108191300"/>
            <a:ext cx="1057275" cy="969963"/>
          </a:xfrm>
          <a:prstGeom prst="rect">
            <a:avLst/>
          </a:prstGeom>
          <a:noFill/>
          <a:ln w="9525" algn="in">
            <a:noFill/>
            <a:miter lim="800000"/>
            <a:headEnd/>
            <a:tailEnd/>
          </a:ln>
          <a:effectLst/>
        </p:spPr>
      </p:pic>
      <p:pic>
        <p:nvPicPr>
          <p:cNvPr id="1032" name="Picture 8" descr="doorway"/>
          <p:cNvPicPr>
            <a:picLocks noChangeAspect="1" noChangeArrowheads="1"/>
          </p:cNvPicPr>
          <p:nvPr/>
        </p:nvPicPr>
        <p:blipFill>
          <a:blip r:embed="rId10" cstate="print"/>
          <a:srcRect/>
          <a:stretch>
            <a:fillRect/>
          </a:stretch>
        </p:blipFill>
        <p:spPr bwMode="auto">
          <a:xfrm>
            <a:off x="109512100" y="106868913"/>
            <a:ext cx="803275" cy="1204912"/>
          </a:xfrm>
          <a:prstGeom prst="rect">
            <a:avLst/>
          </a:prstGeom>
          <a:noFill/>
          <a:ln w="9525" algn="in">
            <a:noFill/>
            <a:miter lim="800000"/>
            <a:headEnd/>
            <a:tailEnd/>
          </a:ln>
          <a:effectLst/>
        </p:spPr>
      </p:pic>
      <p:pic>
        <p:nvPicPr>
          <p:cNvPr id="1033" name="Picture 9" descr="earth"/>
          <p:cNvPicPr>
            <a:picLocks noChangeAspect="1" noChangeArrowheads="1"/>
          </p:cNvPicPr>
          <p:nvPr/>
        </p:nvPicPr>
        <p:blipFill>
          <a:blip r:embed="rId11" cstate="print"/>
          <a:srcRect/>
          <a:stretch>
            <a:fillRect/>
          </a:stretch>
        </p:blipFill>
        <p:spPr bwMode="auto">
          <a:xfrm>
            <a:off x="107280075" y="108119863"/>
            <a:ext cx="1049338" cy="1089025"/>
          </a:xfrm>
          <a:prstGeom prst="rect">
            <a:avLst/>
          </a:prstGeom>
          <a:noFill/>
          <a:ln w="9525" algn="in">
            <a:noFill/>
            <a:miter lim="800000"/>
            <a:headEnd/>
            <a:tailEnd/>
          </a:ln>
          <a:effectLst/>
        </p:spPr>
      </p:pic>
      <p:pic>
        <p:nvPicPr>
          <p:cNvPr id="1034" name="Picture 10" descr="eye"/>
          <p:cNvPicPr>
            <a:picLocks noChangeAspect="1" noChangeArrowheads="1"/>
          </p:cNvPicPr>
          <p:nvPr/>
        </p:nvPicPr>
        <p:blipFill>
          <a:blip r:embed="rId12" cstate="print"/>
          <a:srcRect/>
          <a:stretch>
            <a:fillRect/>
          </a:stretch>
        </p:blipFill>
        <p:spPr bwMode="auto">
          <a:xfrm>
            <a:off x="110375700" y="106997500"/>
            <a:ext cx="1425575" cy="947738"/>
          </a:xfrm>
          <a:prstGeom prst="rect">
            <a:avLst/>
          </a:prstGeom>
          <a:noFill/>
          <a:ln w="9525" algn="in">
            <a:noFill/>
            <a:miter lim="800000"/>
            <a:headEnd/>
            <a:tailEnd/>
          </a:ln>
          <a:effectLst/>
        </p:spPr>
      </p:pic>
      <p:pic>
        <p:nvPicPr>
          <p:cNvPr id="1035" name="Picture 11" descr="food cans"/>
          <p:cNvPicPr>
            <a:picLocks noChangeAspect="1" noChangeArrowheads="1"/>
          </p:cNvPicPr>
          <p:nvPr/>
        </p:nvPicPr>
        <p:blipFill>
          <a:blip r:embed="rId13" cstate="print"/>
          <a:srcRect/>
          <a:stretch>
            <a:fillRect/>
          </a:stretch>
        </p:blipFill>
        <p:spPr bwMode="auto">
          <a:xfrm>
            <a:off x="111888588" y="107038775"/>
            <a:ext cx="1295400" cy="1052513"/>
          </a:xfrm>
          <a:prstGeom prst="rect">
            <a:avLst/>
          </a:prstGeom>
          <a:noFill/>
          <a:ln w="9525" algn="in">
            <a:noFill/>
            <a:miter lim="800000"/>
            <a:headEnd/>
            <a:tailEnd/>
          </a:ln>
          <a:effectLst/>
        </p:spPr>
      </p:pic>
      <p:pic>
        <p:nvPicPr>
          <p:cNvPr id="1036" name="Picture 12" descr="garden-swing-chairs-nh6"/>
          <p:cNvPicPr>
            <a:picLocks noChangeAspect="1" noChangeArrowheads="1"/>
          </p:cNvPicPr>
          <p:nvPr/>
        </p:nvPicPr>
        <p:blipFill>
          <a:blip r:embed="rId14" cstate="print"/>
          <a:srcRect/>
          <a:stretch>
            <a:fillRect/>
          </a:stretch>
        </p:blipFill>
        <p:spPr bwMode="auto">
          <a:xfrm>
            <a:off x="113328450" y="107065763"/>
            <a:ext cx="1295400" cy="971550"/>
          </a:xfrm>
          <a:prstGeom prst="rect">
            <a:avLst/>
          </a:prstGeom>
          <a:noFill/>
          <a:ln w="9525" algn="in">
            <a:noFill/>
            <a:miter lim="800000"/>
            <a:headEnd/>
            <a:tailEnd/>
          </a:ln>
          <a:effectLst/>
        </p:spPr>
      </p:pic>
      <p:pic>
        <p:nvPicPr>
          <p:cNvPr id="1037" name="Picture 13" descr="glass_window_cleaning"/>
          <p:cNvPicPr>
            <a:picLocks noChangeAspect="1" noChangeArrowheads="1"/>
          </p:cNvPicPr>
          <p:nvPr/>
        </p:nvPicPr>
        <p:blipFill>
          <a:blip r:embed="rId15" cstate="print"/>
          <a:srcRect/>
          <a:stretch>
            <a:fillRect/>
          </a:stretch>
        </p:blipFill>
        <p:spPr bwMode="auto">
          <a:xfrm>
            <a:off x="108504038" y="108335763"/>
            <a:ext cx="1295400" cy="858837"/>
          </a:xfrm>
          <a:prstGeom prst="rect">
            <a:avLst/>
          </a:prstGeom>
          <a:noFill/>
          <a:ln w="9525" algn="in">
            <a:noFill/>
            <a:miter lim="800000"/>
            <a:headEnd/>
            <a:tailEnd/>
          </a:ln>
          <a:effectLst/>
        </p:spPr>
      </p:pic>
      <p:pic>
        <p:nvPicPr>
          <p:cNvPr id="1038" name="Picture 14" descr="gold-trophy-cup"/>
          <p:cNvPicPr>
            <a:picLocks noChangeAspect="1" noChangeArrowheads="1"/>
          </p:cNvPicPr>
          <p:nvPr/>
        </p:nvPicPr>
        <p:blipFill>
          <a:blip r:embed="rId16" cstate="print"/>
          <a:srcRect/>
          <a:stretch>
            <a:fillRect/>
          </a:stretch>
        </p:blipFill>
        <p:spPr bwMode="auto">
          <a:xfrm>
            <a:off x="113039525" y="110567788"/>
            <a:ext cx="1200150" cy="958850"/>
          </a:xfrm>
          <a:prstGeom prst="rect">
            <a:avLst/>
          </a:prstGeom>
          <a:noFill/>
          <a:ln w="9525" algn="in">
            <a:noFill/>
            <a:miter lim="800000"/>
            <a:headEnd/>
            <a:tailEnd/>
          </a:ln>
          <a:effectLst/>
        </p:spPr>
      </p:pic>
      <p:pic>
        <p:nvPicPr>
          <p:cNvPr id="1039" name="Picture 15" descr="HangerChromeThree"/>
          <p:cNvPicPr>
            <a:picLocks noChangeAspect="1" noChangeArrowheads="1"/>
          </p:cNvPicPr>
          <p:nvPr/>
        </p:nvPicPr>
        <p:blipFill>
          <a:blip r:embed="rId17" cstate="print"/>
          <a:srcRect/>
          <a:stretch>
            <a:fillRect/>
          </a:stretch>
        </p:blipFill>
        <p:spPr bwMode="auto">
          <a:xfrm>
            <a:off x="109943900" y="108046838"/>
            <a:ext cx="1800225" cy="1119187"/>
          </a:xfrm>
          <a:prstGeom prst="rect">
            <a:avLst/>
          </a:prstGeom>
          <a:noFill/>
          <a:ln w="9525" algn="in">
            <a:noFill/>
            <a:miter lim="800000"/>
            <a:headEnd/>
            <a:tailEnd/>
          </a:ln>
          <a:effectLst/>
        </p:spPr>
      </p:pic>
      <p:pic>
        <p:nvPicPr>
          <p:cNvPr id="1040" name="Picture 16" descr="henry_hoover-vacuum"/>
          <p:cNvPicPr>
            <a:picLocks noChangeAspect="1" noChangeArrowheads="1"/>
          </p:cNvPicPr>
          <p:nvPr/>
        </p:nvPicPr>
        <p:blipFill>
          <a:blip r:embed="rId18" cstate="print"/>
          <a:srcRect/>
          <a:stretch>
            <a:fillRect/>
          </a:stretch>
        </p:blipFill>
        <p:spPr bwMode="auto">
          <a:xfrm>
            <a:off x="108719938" y="110494763"/>
            <a:ext cx="1069975" cy="1069975"/>
          </a:xfrm>
          <a:prstGeom prst="rect">
            <a:avLst/>
          </a:prstGeom>
          <a:noFill/>
          <a:ln w="9525" algn="in">
            <a:noFill/>
            <a:miter lim="800000"/>
            <a:headEnd/>
            <a:tailEnd/>
          </a:ln>
          <a:effectLst/>
        </p:spPr>
      </p:pic>
      <p:pic>
        <p:nvPicPr>
          <p:cNvPr id="1041" name="Picture 17" descr="hid_blk_torch"/>
          <p:cNvPicPr>
            <a:picLocks noChangeAspect="1" noChangeArrowheads="1"/>
          </p:cNvPicPr>
          <p:nvPr/>
        </p:nvPicPr>
        <p:blipFill>
          <a:blip r:embed="rId19" cstate="print"/>
          <a:srcRect/>
          <a:stretch>
            <a:fillRect/>
          </a:stretch>
        </p:blipFill>
        <p:spPr bwMode="auto">
          <a:xfrm>
            <a:off x="113760250" y="108191300"/>
            <a:ext cx="1339850" cy="998538"/>
          </a:xfrm>
          <a:prstGeom prst="rect">
            <a:avLst/>
          </a:prstGeom>
          <a:noFill/>
          <a:ln w="9525" algn="in">
            <a:noFill/>
            <a:miter lim="800000"/>
            <a:headEnd/>
            <a:tailEnd/>
          </a:ln>
          <a:effectLst/>
        </p:spPr>
      </p:pic>
      <p:pic>
        <p:nvPicPr>
          <p:cNvPr id="1042" name="Picture 18" descr="human"/>
          <p:cNvPicPr>
            <a:picLocks noChangeAspect="1" noChangeArrowheads="1"/>
          </p:cNvPicPr>
          <p:nvPr/>
        </p:nvPicPr>
        <p:blipFill>
          <a:blip r:embed="rId20" cstate="print"/>
          <a:srcRect/>
          <a:stretch>
            <a:fillRect/>
          </a:stretch>
        </p:blipFill>
        <p:spPr bwMode="auto">
          <a:xfrm>
            <a:off x="105065513" y="109270800"/>
            <a:ext cx="973137" cy="995363"/>
          </a:xfrm>
          <a:prstGeom prst="rect">
            <a:avLst/>
          </a:prstGeom>
          <a:noFill/>
          <a:ln w="9525" algn="in">
            <a:noFill/>
            <a:miter lim="800000"/>
            <a:headEnd/>
            <a:tailEnd/>
          </a:ln>
          <a:effectLst/>
        </p:spPr>
      </p:pic>
      <p:pic>
        <p:nvPicPr>
          <p:cNvPr id="1043" name="Picture 19" descr="isinis_212_brush"/>
          <p:cNvPicPr>
            <a:picLocks noChangeAspect="1" noChangeArrowheads="1"/>
          </p:cNvPicPr>
          <p:nvPr/>
        </p:nvPicPr>
        <p:blipFill>
          <a:blip r:embed="rId21" cstate="print"/>
          <a:srcRect/>
          <a:stretch>
            <a:fillRect/>
          </a:stretch>
        </p:blipFill>
        <p:spPr bwMode="auto">
          <a:xfrm>
            <a:off x="106127550" y="109199363"/>
            <a:ext cx="1012825" cy="1012825"/>
          </a:xfrm>
          <a:prstGeom prst="rect">
            <a:avLst/>
          </a:prstGeom>
          <a:noFill/>
          <a:ln w="9525" algn="in">
            <a:noFill/>
            <a:miter lim="800000"/>
            <a:headEnd/>
            <a:tailEnd/>
          </a:ln>
          <a:effectLst/>
        </p:spPr>
      </p:pic>
      <p:pic>
        <p:nvPicPr>
          <p:cNvPr id="1044" name="Picture 20" descr="keys"/>
          <p:cNvPicPr>
            <a:picLocks noChangeAspect="1" noChangeArrowheads="1"/>
          </p:cNvPicPr>
          <p:nvPr/>
        </p:nvPicPr>
        <p:blipFill>
          <a:blip r:embed="rId22" cstate="print"/>
          <a:srcRect/>
          <a:stretch>
            <a:fillRect/>
          </a:stretch>
        </p:blipFill>
        <p:spPr bwMode="auto">
          <a:xfrm>
            <a:off x="107208638" y="109415263"/>
            <a:ext cx="1295400" cy="823912"/>
          </a:xfrm>
          <a:prstGeom prst="rect">
            <a:avLst/>
          </a:prstGeom>
          <a:noFill/>
          <a:ln w="9525" algn="in">
            <a:noFill/>
            <a:miter lim="800000"/>
            <a:headEnd/>
            <a:tailEnd/>
          </a:ln>
          <a:effectLst/>
        </p:spPr>
      </p:pic>
      <p:pic>
        <p:nvPicPr>
          <p:cNvPr id="1045" name="Picture 21" descr="magnifying glass"/>
          <p:cNvPicPr>
            <a:picLocks noChangeAspect="1" noChangeArrowheads="1"/>
          </p:cNvPicPr>
          <p:nvPr/>
        </p:nvPicPr>
        <p:blipFill>
          <a:blip r:embed="rId23" cstate="print"/>
          <a:srcRect/>
          <a:stretch>
            <a:fillRect/>
          </a:stretch>
        </p:blipFill>
        <p:spPr bwMode="auto">
          <a:xfrm>
            <a:off x="105048050" y="110351888"/>
            <a:ext cx="1228725" cy="982662"/>
          </a:xfrm>
          <a:prstGeom prst="rect">
            <a:avLst/>
          </a:prstGeom>
          <a:noFill/>
          <a:ln w="9525" algn="in">
            <a:noFill/>
            <a:miter lim="800000"/>
            <a:headEnd/>
            <a:tailEnd/>
          </a:ln>
          <a:effectLst/>
        </p:spPr>
      </p:pic>
      <p:pic>
        <p:nvPicPr>
          <p:cNvPr id="1046" name="Picture 22" descr="male-and-female-signs"/>
          <p:cNvPicPr>
            <a:picLocks noChangeAspect="1" noChangeArrowheads="1"/>
          </p:cNvPicPr>
          <p:nvPr/>
        </p:nvPicPr>
        <p:blipFill>
          <a:blip r:embed="rId24" cstate="print"/>
          <a:srcRect/>
          <a:stretch>
            <a:fillRect/>
          </a:stretch>
        </p:blipFill>
        <p:spPr bwMode="auto">
          <a:xfrm>
            <a:off x="113760250" y="109343825"/>
            <a:ext cx="1436688" cy="1077913"/>
          </a:xfrm>
          <a:prstGeom prst="rect">
            <a:avLst/>
          </a:prstGeom>
          <a:noFill/>
          <a:ln w="9525" algn="in">
            <a:noFill/>
            <a:miter lim="800000"/>
            <a:headEnd/>
            <a:tailEnd/>
          </a:ln>
          <a:effectLst/>
        </p:spPr>
      </p:pic>
      <p:pic>
        <p:nvPicPr>
          <p:cNvPr id="1047" name="Picture 23" descr="market stall"/>
          <p:cNvPicPr>
            <a:picLocks noChangeAspect="1" noChangeArrowheads="1"/>
          </p:cNvPicPr>
          <p:nvPr/>
        </p:nvPicPr>
        <p:blipFill>
          <a:blip r:embed="rId25" cstate="print"/>
          <a:srcRect/>
          <a:stretch>
            <a:fillRect/>
          </a:stretch>
        </p:blipFill>
        <p:spPr bwMode="auto">
          <a:xfrm>
            <a:off x="112104488" y="109415263"/>
            <a:ext cx="1620837" cy="1081087"/>
          </a:xfrm>
          <a:prstGeom prst="rect">
            <a:avLst/>
          </a:prstGeom>
          <a:noFill/>
          <a:ln w="9525" algn="in">
            <a:noFill/>
            <a:miter lim="800000"/>
            <a:headEnd/>
            <a:tailEnd/>
          </a:ln>
          <a:effectLst/>
        </p:spPr>
      </p:pic>
      <p:pic>
        <p:nvPicPr>
          <p:cNvPr id="1048" name="Picture 24" descr="microscope"/>
          <p:cNvPicPr>
            <a:picLocks noChangeAspect="1" noChangeArrowheads="1"/>
          </p:cNvPicPr>
          <p:nvPr/>
        </p:nvPicPr>
        <p:blipFill>
          <a:blip r:embed="rId26" cstate="print"/>
          <a:srcRect/>
          <a:stretch>
            <a:fillRect/>
          </a:stretch>
        </p:blipFill>
        <p:spPr bwMode="auto">
          <a:xfrm>
            <a:off x="108648500" y="109270800"/>
            <a:ext cx="744538" cy="1127125"/>
          </a:xfrm>
          <a:prstGeom prst="rect">
            <a:avLst/>
          </a:prstGeom>
          <a:noFill/>
          <a:ln w="9525" algn="in">
            <a:noFill/>
            <a:miter lim="800000"/>
            <a:headEnd/>
            <a:tailEnd/>
          </a:ln>
          <a:effectLst/>
        </p:spPr>
      </p:pic>
      <p:pic>
        <p:nvPicPr>
          <p:cNvPr id="1049" name="Picture 25" descr="perpetual_motion_toy"/>
          <p:cNvPicPr>
            <a:picLocks noChangeAspect="1" noChangeArrowheads="1"/>
          </p:cNvPicPr>
          <p:nvPr/>
        </p:nvPicPr>
        <p:blipFill>
          <a:blip r:embed="rId27" cstate="print"/>
          <a:srcRect/>
          <a:stretch>
            <a:fillRect/>
          </a:stretch>
        </p:blipFill>
        <p:spPr bwMode="auto">
          <a:xfrm>
            <a:off x="109728000" y="109343825"/>
            <a:ext cx="1244600" cy="1082675"/>
          </a:xfrm>
          <a:prstGeom prst="rect">
            <a:avLst/>
          </a:prstGeom>
          <a:noFill/>
          <a:ln w="9525" algn="in">
            <a:noFill/>
            <a:miter lim="800000"/>
            <a:headEnd/>
            <a:tailEnd/>
          </a:ln>
          <a:effectLst/>
        </p:spPr>
      </p:pic>
      <p:pic>
        <p:nvPicPr>
          <p:cNvPr id="1050" name="Picture 26" descr="pink-hearts-two-cup-teapot-medium"/>
          <p:cNvPicPr>
            <a:picLocks noChangeAspect="1" noChangeArrowheads="1"/>
          </p:cNvPicPr>
          <p:nvPr/>
        </p:nvPicPr>
        <p:blipFill>
          <a:blip r:embed="rId28" cstate="print"/>
          <a:srcRect/>
          <a:stretch>
            <a:fillRect/>
          </a:stretch>
        </p:blipFill>
        <p:spPr bwMode="auto">
          <a:xfrm>
            <a:off x="106416475" y="110278863"/>
            <a:ext cx="968375" cy="968375"/>
          </a:xfrm>
          <a:prstGeom prst="rect">
            <a:avLst/>
          </a:prstGeom>
          <a:noFill/>
          <a:ln w="9525" algn="in">
            <a:noFill/>
            <a:miter lim="800000"/>
            <a:headEnd/>
            <a:tailEnd/>
          </a:ln>
          <a:effectLst/>
        </p:spPr>
      </p:pic>
      <p:pic>
        <p:nvPicPr>
          <p:cNvPr id="1051" name="Picture 27" descr="redrose-2"/>
          <p:cNvPicPr>
            <a:picLocks noChangeAspect="1" noChangeArrowheads="1"/>
          </p:cNvPicPr>
          <p:nvPr/>
        </p:nvPicPr>
        <p:blipFill>
          <a:blip r:embed="rId29" cstate="print"/>
          <a:srcRect/>
          <a:stretch>
            <a:fillRect/>
          </a:stretch>
        </p:blipFill>
        <p:spPr bwMode="auto">
          <a:xfrm>
            <a:off x="114366675" y="110494763"/>
            <a:ext cx="876300" cy="1062037"/>
          </a:xfrm>
          <a:prstGeom prst="rect">
            <a:avLst/>
          </a:prstGeom>
          <a:noFill/>
          <a:ln w="9525" algn="in">
            <a:noFill/>
            <a:miter lim="800000"/>
            <a:headEnd/>
            <a:tailEnd/>
          </a:ln>
          <a:effectLst/>
        </p:spPr>
      </p:pic>
      <p:pic>
        <p:nvPicPr>
          <p:cNvPr id="1052" name="Picture 28" descr="Remote_Control_"/>
          <p:cNvPicPr>
            <a:picLocks noChangeAspect="1" noChangeArrowheads="1"/>
          </p:cNvPicPr>
          <p:nvPr/>
        </p:nvPicPr>
        <p:blipFill>
          <a:blip r:embed="rId30" cstate="print"/>
          <a:srcRect/>
          <a:stretch>
            <a:fillRect/>
          </a:stretch>
        </p:blipFill>
        <p:spPr bwMode="auto">
          <a:xfrm>
            <a:off x="111096425" y="109343825"/>
            <a:ext cx="901700" cy="1200150"/>
          </a:xfrm>
          <a:prstGeom prst="rect">
            <a:avLst/>
          </a:prstGeom>
          <a:noFill/>
          <a:ln w="9525" algn="in">
            <a:noFill/>
            <a:miter lim="800000"/>
            <a:headEnd/>
            <a:tailEnd/>
          </a:ln>
          <a:effectLst/>
        </p:spPr>
      </p:pic>
      <p:pic>
        <p:nvPicPr>
          <p:cNvPr id="1053" name="Picture 29" descr="rocket"/>
          <p:cNvPicPr>
            <a:picLocks noChangeAspect="1" noChangeArrowheads="1"/>
          </p:cNvPicPr>
          <p:nvPr/>
        </p:nvPicPr>
        <p:blipFill>
          <a:blip r:embed="rId31" cstate="print"/>
          <a:srcRect/>
          <a:stretch>
            <a:fillRect/>
          </a:stretch>
        </p:blipFill>
        <p:spPr bwMode="auto">
          <a:xfrm>
            <a:off x="107495975" y="110278863"/>
            <a:ext cx="1079500" cy="1081087"/>
          </a:xfrm>
          <a:prstGeom prst="rect">
            <a:avLst/>
          </a:prstGeom>
          <a:noFill/>
          <a:ln w="9525" algn="in">
            <a:noFill/>
            <a:miter lim="800000"/>
            <a:headEnd/>
            <a:tailEnd/>
          </a:ln>
          <a:effectLst/>
        </p:spPr>
      </p:pic>
      <p:pic>
        <p:nvPicPr>
          <p:cNvPr id="1054" name="Picture 30" descr="rowave"/>
          <p:cNvPicPr>
            <a:picLocks noChangeAspect="1" noChangeArrowheads="1"/>
          </p:cNvPicPr>
          <p:nvPr/>
        </p:nvPicPr>
        <p:blipFill>
          <a:blip r:embed="rId32" cstate="print"/>
          <a:srcRect/>
          <a:stretch>
            <a:fillRect/>
          </a:stretch>
        </p:blipFill>
        <p:spPr bwMode="auto">
          <a:xfrm>
            <a:off x="111960025" y="108264325"/>
            <a:ext cx="1390650" cy="998538"/>
          </a:xfrm>
          <a:prstGeom prst="rect">
            <a:avLst/>
          </a:prstGeom>
          <a:noFill/>
          <a:ln w="9525" algn="in">
            <a:noFill/>
            <a:miter lim="800000"/>
            <a:headEnd/>
            <a:tailEnd/>
          </a:ln>
          <a:effectLst/>
        </p:spPr>
      </p:pic>
      <p:pic>
        <p:nvPicPr>
          <p:cNvPr id="1055" name="Picture 31" descr="safetypin"/>
          <p:cNvPicPr>
            <a:picLocks noChangeAspect="1" noChangeArrowheads="1"/>
          </p:cNvPicPr>
          <p:nvPr/>
        </p:nvPicPr>
        <p:blipFill>
          <a:blip r:embed="rId33" cstate="print"/>
          <a:srcRect/>
          <a:stretch>
            <a:fillRect/>
          </a:stretch>
        </p:blipFill>
        <p:spPr bwMode="auto">
          <a:xfrm>
            <a:off x="109943900" y="110494763"/>
            <a:ext cx="1044575" cy="1343025"/>
          </a:xfrm>
          <a:prstGeom prst="rect">
            <a:avLst/>
          </a:prstGeom>
          <a:noFill/>
          <a:ln w="9525" algn="in">
            <a:noFill/>
            <a:miter lim="800000"/>
            <a:headEnd/>
            <a:tailEnd/>
          </a:ln>
          <a:effectLst/>
        </p:spPr>
      </p:pic>
      <p:pic>
        <p:nvPicPr>
          <p:cNvPr id="1056" name="Picture 32" descr="slipper_bath"/>
          <p:cNvPicPr>
            <a:picLocks noChangeAspect="1" noChangeArrowheads="1"/>
          </p:cNvPicPr>
          <p:nvPr/>
        </p:nvPicPr>
        <p:blipFill>
          <a:blip r:embed="rId34" cstate="print"/>
          <a:srcRect/>
          <a:stretch>
            <a:fillRect/>
          </a:stretch>
        </p:blipFill>
        <p:spPr bwMode="auto">
          <a:xfrm>
            <a:off x="105048050" y="111502825"/>
            <a:ext cx="1582738" cy="1096963"/>
          </a:xfrm>
          <a:prstGeom prst="rect">
            <a:avLst/>
          </a:prstGeom>
          <a:noFill/>
          <a:ln w="9525" algn="in">
            <a:noFill/>
            <a:miter lim="800000"/>
            <a:headEnd/>
            <a:tailEnd/>
          </a:ln>
          <a:effectLst/>
        </p:spPr>
      </p:pic>
      <p:pic>
        <p:nvPicPr>
          <p:cNvPr id="1057" name="Picture 33" descr="soap"/>
          <p:cNvPicPr>
            <a:picLocks noChangeAspect="1" noChangeArrowheads="1"/>
          </p:cNvPicPr>
          <p:nvPr/>
        </p:nvPicPr>
        <p:blipFill>
          <a:blip r:embed="rId35" cstate="print"/>
          <a:srcRect/>
          <a:stretch>
            <a:fillRect/>
          </a:stretch>
        </p:blipFill>
        <p:spPr bwMode="auto">
          <a:xfrm>
            <a:off x="114147600" y="111647288"/>
            <a:ext cx="1312863" cy="931862"/>
          </a:xfrm>
          <a:prstGeom prst="rect">
            <a:avLst/>
          </a:prstGeom>
          <a:noFill/>
          <a:ln w="9525" algn="in">
            <a:noFill/>
            <a:miter lim="800000"/>
            <a:headEnd/>
            <a:tailEnd/>
          </a:ln>
          <a:effectLst/>
        </p:spPr>
      </p:pic>
      <p:pic>
        <p:nvPicPr>
          <p:cNvPr id="1058" name="Picture 34" descr="tap"/>
          <p:cNvPicPr>
            <a:picLocks noChangeAspect="1" noChangeArrowheads="1"/>
          </p:cNvPicPr>
          <p:nvPr/>
        </p:nvPicPr>
        <p:blipFill>
          <a:blip r:embed="rId36" cstate="print"/>
          <a:srcRect/>
          <a:stretch>
            <a:fillRect/>
          </a:stretch>
        </p:blipFill>
        <p:spPr bwMode="auto">
          <a:xfrm>
            <a:off x="111167863" y="110567788"/>
            <a:ext cx="1655762" cy="1128712"/>
          </a:xfrm>
          <a:prstGeom prst="rect">
            <a:avLst/>
          </a:prstGeom>
          <a:noFill/>
          <a:ln w="9525" algn="in">
            <a:noFill/>
            <a:miter lim="800000"/>
            <a:headEnd/>
            <a:tailEnd/>
          </a:ln>
          <a:effectLst/>
        </p:spPr>
      </p:pic>
      <p:pic>
        <p:nvPicPr>
          <p:cNvPr id="1059" name="Picture 35" descr="tennis-racket"/>
          <p:cNvPicPr>
            <a:picLocks noChangeAspect="1" noChangeArrowheads="1"/>
          </p:cNvPicPr>
          <p:nvPr/>
        </p:nvPicPr>
        <p:blipFill>
          <a:blip r:embed="rId37" cstate="print"/>
          <a:srcRect/>
          <a:stretch>
            <a:fillRect/>
          </a:stretch>
        </p:blipFill>
        <p:spPr bwMode="auto">
          <a:xfrm>
            <a:off x="112823625" y="111791750"/>
            <a:ext cx="1374775" cy="1082675"/>
          </a:xfrm>
          <a:prstGeom prst="rect">
            <a:avLst/>
          </a:prstGeom>
          <a:noFill/>
          <a:ln w="9525" algn="in">
            <a:noFill/>
            <a:miter lim="800000"/>
            <a:headEnd/>
            <a:tailEnd/>
          </a:ln>
          <a:effectLst/>
        </p:spPr>
      </p:pic>
      <p:pic>
        <p:nvPicPr>
          <p:cNvPr id="1060" name="Picture 36" descr="tree"/>
          <p:cNvPicPr>
            <a:picLocks noChangeAspect="1" noChangeArrowheads="1"/>
          </p:cNvPicPr>
          <p:nvPr/>
        </p:nvPicPr>
        <p:blipFill>
          <a:blip r:embed="rId38" cstate="print"/>
          <a:srcRect/>
          <a:stretch>
            <a:fillRect/>
          </a:stretch>
        </p:blipFill>
        <p:spPr bwMode="auto">
          <a:xfrm>
            <a:off x="106703813" y="111431388"/>
            <a:ext cx="1303337" cy="1474787"/>
          </a:xfrm>
          <a:prstGeom prst="rect">
            <a:avLst/>
          </a:prstGeom>
          <a:noFill/>
          <a:ln w="9525" algn="in">
            <a:noFill/>
            <a:miter lim="800000"/>
            <a:headEnd/>
            <a:tailEnd/>
          </a:ln>
          <a:effectLst/>
        </p:spPr>
      </p:pic>
      <p:pic>
        <p:nvPicPr>
          <p:cNvPr id="1061" name="Picture 37" descr="wardrobe"/>
          <p:cNvPicPr>
            <a:picLocks noChangeAspect="1" noChangeArrowheads="1"/>
          </p:cNvPicPr>
          <p:nvPr/>
        </p:nvPicPr>
        <p:blipFill>
          <a:blip r:embed="rId39" cstate="print"/>
          <a:srcRect/>
          <a:stretch>
            <a:fillRect/>
          </a:stretch>
        </p:blipFill>
        <p:spPr bwMode="auto">
          <a:xfrm>
            <a:off x="108072238" y="111575850"/>
            <a:ext cx="1428750" cy="1428750"/>
          </a:xfrm>
          <a:prstGeom prst="rect">
            <a:avLst/>
          </a:prstGeom>
          <a:noFill/>
          <a:ln w="9525" algn="in">
            <a:noFill/>
            <a:miter lim="800000"/>
            <a:headEnd/>
            <a:tailEnd/>
          </a:ln>
          <a:effectLst/>
        </p:spPr>
      </p:pic>
      <p:pic>
        <p:nvPicPr>
          <p:cNvPr id="1062" name="Picture 38" descr="white%20sink"/>
          <p:cNvPicPr>
            <a:picLocks noChangeAspect="1" noChangeArrowheads="1"/>
          </p:cNvPicPr>
          <p:nvPr/>
        </p:nvPicPr>
        <p:blipFill>
          <a:blip r:embed="rId40" cstate="print"/>
          <a:srcRect/>
          <a:stretch>
            <a:fillRect/>
          </a:stretch>
        </p:blipFill>
        <p:spPr bwMode="auto">
          <a:xfrm>
            <a:off x="109583538" y="111936213"/>
            <a:ext cx="1755775" cy="1308100"/>
          </a:xfrm>
          <a:prstGeom prst="rect">
            <a:avLst/>
          </a:prstGeom>
          <a:noFill/>
          <a:ln w="9525" algn="in">
            <a:noFill/>
            <a:miter lim="800000"/>
            <a:headEnd/>
            <a:tailEnd/>
          </a:ln>
          <a:effectLst/>
        </p:spPr>
      </p:pic>
      <p:pic>
        <p:nvPicPr>
          <p:cNvPr id="1063" name="Picture 39" descr="Weighing-scales-001"/>
          <p:cNvPicPr>
            <a:picLocks noChangeAspect="1" noChangeArrowheads="1"/>
          </p:cNvPicPr>
          <p:nvPr/>
        </p:nvPicPr>
        <p:blipFill>
          <a:blip r:embed="rId41" cstate="print"/>
          <a:srcRect/>
          <a:stretch>
            <a:fillRect/>
          </a:stretch>
        </p:blipFill>
        <p:spPr bwMode="auto">
          <a:xfrm>
            <a:off x="111383763" y="111791750"/>
            <a:ext cx="1379537" cy="1347788"/>
          </a:xfrm>
          <a:prstGeom prst="rect">
            <a:avLst/>
          </a:prstGeom>
          <a:noFill/>
          <a:ln w="9525" algn="in">
            <a:noFill/>
            <a:miter lim="800000"/>
            <a:headEnd/>
            <a:tailEnd/>
          </a:ln>
          <a:effectLst/>
        </p:spPr>
      </p:pic>
      <p:pic>
        <p:nvPicPr>
          <p:cNvPr id="1064" name="Picture 40" descr="-book"/>
          <p:cNvPicPr>
            <a:picLocks noChangeAspect="1" noChangeArrowheads="1"/>
          </p:cNvPicPr>
          <p:nvPr/>
        </p:nvPicPr>
        <p:blipFill>
          <a:blip r:embed="rId4" cstate="print"/>
          <a:srcRect/>
          <a:stretch>
            <a:fillRect/>
          </a:stretch>
        </p:blipFill>
        <p:spPr bwMode="auto">
          <a:xfrm>
            <a:off x="105119488" y="106886375"/>
            <a:ext cx="1101725" cy="927100"/>
          </a:xfrm>
          <a:prstGeom prst="rect">
            <a:avLst/>
          </a:prstGeom>
          <a:noFill/>
          <a:ln w="9525" algn="in">
            <a:noFill/>
            <a:miter lim="800000"/>
            <a:headEnd/>
            <a:tailEnd/>
          </a:ln>
          <a:effectLst/>
        </p:spPr>
      </p:pic>
      <p:pic>
        <p:nvPicPr>
          <p:cNvPr id="1065" name="Picture 41" descr="bulb"/>
          <p:cNvPicPr>
            <a:picLocks noChangeAspect="1" noChangeArrowheads="1"/>
          </p:cNvPicPr>
          <p:nvPr/>
        </p:nvPicPr>
        <p:blipFill>
          <a:blip r:embed="rId5" cstate="print"/>
          <a:srcRect/>
          <a:stretch>
            <a:fillRect/>
          </a:stretch>
        </p:blipFill>
        <p:spPr bwMode="auto">
          <a:xfrm>
            <a:off x="106343450" y="106843513"/>
            <a:ext cx="757238" cy="1257300"/>
          </a:xfrm>
          <a:prstGeom prst="rect">
            <a:avLst/>
          </a:prstGeom>
          <a:noFill/>
          <a:ln w="9525" algn="in">
            <a:noFill/>
            <a:miter lim="800000"/>
            <a:headEnd/>
            <a:tailEnd/>
          </a:ln>
          <a:effectLst/>
        </p:spPr>
      </p:pic>
      <p:pic>
        <p:nvPicPr>
          <p:cNvPr id="1066" name="Picture 42" descr="chari"/>
          <p:cNvPicPr>
            <a:picLocks noChangeAspect="1" noChangeArrowheads="1"/>
          </p:cNvPicPr>
          <p:nvPr/>
        </p:nvPicPr>
        <p:blipFill>
          <a:blip r:embed="rId6" cstate="print"/>
          <a:srcRect/>
          <a:stretch>
            <a:fillRect/>
          </a:stretch>
        </p:blipFill>
        <p:spPr bwMode="auto">
          <a:xfrm>
            <a:off x="107135613" y="106862563"/>
            <a:ext cx="1217612" cy="1217612"/>
          </a:xfrm>
          <a:prstGeom prst="rect">
            <a:avLst/>
          </a:prstGeom>
          <a:noFill/>
          <a:ln w="9525" algn="in">
            <a:noFill/>
            <a:miter lim="800000"/>
            <a:headEnd/>
            <a:tailEnd/>
          </a:ln>
          <a:effectLst/>
        </p:spPr>
      </p:pic>
      <p:pic>
        <p:nvPicPr>
          <p:cNvPr id="1067" name="Picture 43" descr="clothespin"/>
          <p:cNvPicPr>
            <a:picLocks noChangeAspect="1" noChangeArrowheads="1"/>
          </p:cNvPicPr>
          <p:nvPr/>
        </p:nvPicPr>
        <p:blipFill>
          <a:blip r:embed="rId7" cstate="print"/>
          <a:srcRect/>
          <a:stretch>
            <a:fillRect/>
          </a:stretch>
        </p:blipFill>
        <p:spPr bwMode="auto">
          <a:xfrm>
            <a:off x="108432600" y="106822875"/>
            <a:ext cx="1025525" cy="1296988"/>
          </a:xfrm>
          <a:prstGeom prst="rect">
            <a:avLst/>
          </a:prstGeom>
          <a:noFill/>
          <a:ln w="9525" algn="in">
            <a:noFill/>
            <a:miter lim="800000"/>
            <a:headEnd/>
            <a:tailEnd/>
          </a:ln>
          <a:effectLst/>
        </p:spPr>
      </p:pic>
      <p:pic>
        <p:nvPicPr>
          <p:cNvPr id="1068" name="Picture 44" descr="corkscrew"/>
          <p:cNvPicPr>
            <a:picLocks noChangeAspect="1" noChangeArrowheads="1"/>
          </p:cNvPicPr>
          <p:nvPr/>
        </p:nvPicPr>
        <p:blipFill>
          <a:blip r:embed="rId8" cstate="print"/>
          <a:srcRect/>
          <a:stretch>
            <a:fillRect/>
          </a:stretch>
        </p:blipFill>
        <p:spPr bwMode="auto">
          <a:xfrm>
            <a:off x="105084563" y="108191300"/>
            <a:ext cx="935037" cy="936625"/>
          </a:xfrm>
          <a:prstGeom prst="rect">
            <a:avLst/>
          </a:prstGeom>
          <a:noFill/>
          <a:ln w="9525" algn="in">
            <a:noFill/>
            <a:miter lim="800000"/>
            <a:headEnd/>
            <a:tailEnd/>
          </a:ln>
          <a:effectLst/>
        </p:spPr>
      </p:pic>
      <p:pic>
        <p:nvPicPr>
          <p:cNvPr id="1069" name="Picture 45" descr="cushions_main"/>
          <p:cNvPicPr>
            <a:picLocks noChangeAspect="1" noChangeArrowheads="1"/>
          </p:cNvPicPr>
          <p:nvPr/>
        </p:nvPicPr>
        <p:blipFill>
          <a:blip r:embed="rId9" cstate="print"/>
          <a:srcRect/>
          <a:stretch>
            <a:fillRect/>
          </a:stretch>
        </p:blipFill>
        <p:spPr bwMode="auto">
          <a:xfrm>
            <a:off x="106127550" y="108191300"/>
            <a:ext cx="1057275" cy="969963"/>
          </a:xfrm>
          <a:prstGeom prst="rect">
            <a:avLst/>
          </a:prstGeom>
          <a:noFill/>
          <a:ln w="9525" algn="in">
            <a:noFill/>
            <a:miter lim="800000"/>
            <a:headEnd/>
            <a:tailEnd/>
          </a:ln>
          <a:effectLst/>
        </p:spPr>
      </p:pic>
      <p:pic>
        <p:nvPicPr>
          <p:cNvPr id="1070" name="Picture 46" descr="doorway"/>
          <p:cNvPicPr>
            <a:picLocks noChangeAspect="1" noChangeArrowheads="1"/>
          </p:cNvPicPr>
          <p:nvPr/>
        </p:nvPicPr>
        <p:blipFill>
          <a:blip r:embed="rId10" cstate="print"/>
          <a:srcRect/>
          <a:stretch>
            <a:fillRect/>
          </a:stretch>
        </p:blipFill>
        <p:spPr bwMode="auto">
          <a:xfrm>
            <a:off x="109512100" y="106868913"/>
            <a:ext cx="803275" cy="1204912"/>
          </a:xfrm>
          <a:prstGeom prst="rect">
            <a:avLst/>
          </a:prstGeom>
          <a:noFill/>
          <a:ln w="9525" algn="in">
            <a:noFill/>
            <a:miter lim="800000"/>
            <a:headEnd/>
            <a:tailEnd/>
          </a:ln>
          <a:effectLst/>
        </p:spPr>
      </p:pic>
      <p:pic>
        <p:nvPicPr>
          <p:cNvPr id="1071" name="Picture 47" descr="earth"/>
          <p:cNvPicPr>
            <a:picLocks noChangeAspect="1" noChangeArrowheads="1"/>
          </p:cNvPicPr>
          <p:nvPr/>
        </p:nvPicPr>
        <p:blipFill>
          <a:blip r:embed="rId11" cstate="print"/>
          <a:srcRect/>
          <a:stretch>
            <a:fillRect/>
          </a:stretch>
        </p:blipFill>
        <p:spPr bwMode="auto">
          <a:xfrm>
            <a:off x="107280075" y="108119863"/>
            <a:ext cx="1049338" cy="1089025"/>
          </a:xfrm>
          <a:prstGeom prst="rect">
            <a:avLst/>
          </a:prstGeom>
          <a:noFill/>
          <a:ln w="9525" algn="in">
            <a:noFill/>
            <a:miter lim="800000"/>
            <a:headEnd/>
            <a:tailEnd/>
          </a:ln>
          <a:effectLst/>
        </p:spPr>
      </p:pic>
      <p:pic>
        <p:nvPicPr>
          <p:cNvPr id="1072" name="Picture 48" descr="eye"/>
          <p:cNvPicPr>
            <a:picLocks noChangeAspect="1" noChangeArrowheads="1"/>
          </p:cNvPicPr>
          <p:nvPr/>
        </p:nvPicPr>
        <p:blipFill>
          <a:blip r:embed="rId12" cstate="print"/>
          <a:srcRect/>
          <a:stretch>
            <a:fillRect/>
          </a:stretch>
        </p:blipFill>
        <p:spPr bwMode="auto">
          <a:xfrm>
            <a:off x="110375700" y="106997500"/>
            <a:ext cx="1425575" cy="947738"/>
          </a:xfrm>
          <a:prstGeom prst="rect">
            <a:avLst/>
          </a:prstGeom>
          <a:noFill/>
          <a:ln w="9525" algn="in">
            <a:noFill/>
            <a:miter lim="800000"/>
            <a:headEnd/>
            <a:tailEnd/>
          </a:ln>
          <a:effectLst/>
        </p:spPr>
      </p:pic>
      <p:pic>
        <p:nvPicPr>
          <p:cNvPr id="1073" name="Picture 49" descr="food cans"/>
          <p:cNvPicPr>
            <a:picLocks noChangeAspect="1" noChangeArrowheads="1"/>
          </p:cNvPicPr>
          <p:nvPr/>
        </p:nvPicPr>
        <p:blipFill>
          <a:blip r:embed="rId13" cstate="print"/>
          <a:srcRect/>
          <a:stretch>
            <a:fillRect/>
          </a:stretch>
        </p:blipFill>
        <p:spPr bwMode="auto">
          <a:xfrm>
            <a:off x="111888588" y="107038775"/>
            <a:ext cx="1295400" cy="1052513"/>
          </a:xfrm>
          <a:prstGeom prst="rect">
            <a:avLst/>
          </a:prstGeom>
          <a:noFill/>
          <a:ln w="9525" algn="in">
            <a:noFill/>
            <a:miter lim="800000"/>
            <a:headEnd/>
            <a:tailEnd/>
          </a:ln>
          <a:effectLst/>
        </p:spPr>
      </p:pic>
      <p:pic>
        <p:nvPicPr>
          <p:cNvPr id="1074" name="Picture 50" descr="garden-swing-chairs-nh6"/>
          <p:cNvPicPr>
            <a:picLocks noChangeAspect="1" noChangeArrowheads="1"/>
          </p:cNvPicPr>
          <p:nvPr/>
        </p:nvPicPr>
        <p:blipFill>
          <a:blip r:embed="rId14" cstate="print"/>
          <a:srcRect/>
          <a:stretch>
            <a:fillRect/>
          </a:stretch>
        </p:blipFill>
        <p:spPr bwMode="auto">
          <a:xfrm>
            <a:off x="113328450" y="107065763"/>
            <a:ext cx="1295400" cy="971550"/>
          </a:xfrm>
          <a:prstGeom prst="rect">
            <a:avLst/>
          </a:prstGeom>
          <a:noFill/>
          <a:ln w="9525" algn="in">
            <a:noFill/>
            <a:miter lim="800000"/>
            <a:headEnd/>
            <a:tailEnd/>
          </a:ln>
          <a:effectLst/>
        </p:spPr>
      </p:pic>
      <p:pic>
        <p:nvPicPr>
          <p:cNvPr id="1075" name="Picture 51" descr="glass_window_cleaning"/>
          <p:cNvPicPr>
            <a:picLocks noChangeAspect="1" noChangeArrowheads="1"/>
          </p:cNvPicPr>
          <p:nvPr/>
        </p:nvPicPr>
        <p:blipFill>
          <a:blip r:embed="rId15" cstate="print"/>
          <a:srcRect/>
          <a:stretch>
            <a:fillRect/>
          </a:stretch>
        </p:blipFill>
        <p:spPr bwMode="auto">
          <a:xfrm>
            <a:off x="108504038" y="108335763"/>
            <a:ext cx="1295400" cy="858837"/>
          </a:xfrm>
          <a:prstGeom prst="rect">
            <a:avLst/>
          </a:prstGeom>
          <a:noFill/>
          <a:ln w="9525" algn="in">
            <a:noFill/>
            <a:miter lim="800000"/>
            <a:headEnd/>
            <a:tailEnd/>
          </a:ln>
          <a:effectLst/>
        </p:spPr>
      </p:pic>
      <p:pic>
        <p:nvPicPr>
          <p:cNvPr id="1076" name="Picture 52" descr="gold-trophy-cup"/>
          <p:cNvPicPr>
            <a:picLocks noChangeAspect="1" noChangeArrowheads="1"/>
          </p:cNvPicPr>
          <p:nvPr/>
        </p:nvPicPr>
        <p:blipFill>
          <a:blip r:embed="rId16" cstate="print"/>
          <a:srcRect/>
          <a:stretch>
            <a:fillRect/>
          </a:stretch>
        </p:blipFill>
        <p:spPr bwMode="auto">
          <a:xfrm>
            <a:off x="113039525" y="110567788"/>
            <a:ext cx="1200150" cy="958850"/>
          </a:xfrm>
          <a:prstGeom prst="rect">
            <a:avLst/>
          </a:prstGeom>
          <a:noFill/>
          <a:ln w="9525" algn="in">
            <a:noFill/>
            <a:miter lim="800000"/>
            <a:headEnd/>
            <a:tailEnd/>
          </a:ln>
          <a:effectLst/>
        </p:spPr>
      </p:pic>
      <p:pic>
        <p:nvPicPr>
          <p:cNvPr id="1077" name="Picture 53" descr="HangerChromeThree"/>
          <p:cNvPicPr>
            <a:picLocks noChangeAspect="1" noChangeArrowheads="1"/>
          </p:cNvPicPr>
          <p:nvPr/>
        </p:nvPicPr>
        <p:blipFill>
          <a:blip r:embed="rId17" cstate="print"/>
          <a:srcRect/>
          <a:stretch>
            <a:fillRect/>
          </a:stretch>
        </p:blipFill>
        <p:spPr bwMode="auto">
          <a:xfrm>
            <a:off x="109943900" y="108046838"/>
            <a:ext cx="1800225" cy="1119187"/>
          </a:xfrm>
          <a:prstGeom prst="rect">
            <a:avLst/>
          </a:prstGeom>
          <a:noFill/>
          <a:ln w="9525" algn="in">
            <a:noFill/>
            <a:miter lim="800000"/>
            <a:headEnd/>
            <a:tailEnd/>
          </a:ln>
          <a:effectLst/>
        </p:spPr>
      </p:pic>
      <p:pic>
        <p:nvPicPr>
          <p:cNvPr id="1078" name="Picture 54" descr="henry_hoover-vacuum"/>
          <p:cNvPicPr>
            <a:picLocks noChangeAspect="1" noChangeArrowheads="1"/>
          </p:cNvPicPr>
          <p:nvPr/>
        </p:nvPicPr>
        <p:blipFill>
          <a:blip r:embed="rId18" cstate="print"/>
          <a:srcRect/>
          <a:stretch>
            <a:fillRect/>
          </a:stretch>
        </p:blipFill>
        <p:spPr bwMode="auto">
          <a:xfrm>
            <a:off x="108719938" y="110494763"/>
            <a:ext cx="1069975" cy="1069975"/>
          </a:xfrm>
          <a:prstGeom prst="rect">
            <a:avLst/>
          </a:prstGeom>
          <a:noFill/>
          <a:ln w="9525" algn="in">
            <a:noFill/>
            <a:miter lim="800000"/>
            <a:headEnd/>
            <a:tailEnd/>
          </a:ln>
          <a:effectLst/>
        </p:spPr>
      </p:pic>
      <p:pic>
        <p:nvPicPr>
          <p:cNvPr id="1079" name="Picture 55" descr="hid_blk_torch"/>
          <p:cNvPicPr>
            <a:picLocks noChangeAspect="1" noChangeArrowheads="1"/>
          </p:cNvPicPr>
          <p:nvPr/>
        </p:nvPicPr>
        <p:blipFill>
          <a:blip r:embed="rId19" cstate="print"/>
          <a:srcRect/>
          <a:stretch>
            <a:fillRect/>
          </a:stretch>
        </p:blipFill>
        <p:spPr bwMode="auto">
          <a:xfrm>
            <a:off x="113760250" y="108191300"/>
            <a:ext cx="1339850" cy="998538"/>
          </a:xfrm>
          <a:prstGeom prst="rect">
            <a:avLst/>
          </a:prstGeom>
          <a:noFill/>
          <a:ln w="9525" algn="in">
            <a:noFill/>
            <a:miter lim="800000"/>
            <a:headEnd/>
            <a:tailEnd/>
          </a:ln>
          <a:effectLst/>
        </p:spPr>
      </p:pic>
      <p:pic>
        <p:nvPicPr>
          <p:cNvPr id="1080" name="Picture 56" descr="human"/>
          <p:cNvPicPr>
            <a:picLocks noChangeAspect="1" noChangeArrowheads="1"/>
          </p:cNvPicPr>
          <p:nvPr/>
        </p:nvPicPr>
        <p:blipFill>
          <a:blip r:embed="rId20" cstate="print"/>
          <a:srcRect/>
          <a:stretch>
            <a:fillRect/>
          </a:stretch>
        </p:blipFill>
        <p:spPr bwMode="auto">
          <a:xfrm>
            <a:off x="105065513" y="109270800"/>
            <a:ext cx="973137" cy="995363"/>
          </a:xfrm>
          <a:prstGeom prst="rect">
            <a:avLst/>
          </a:prstGeom>
          <a:noFill/>
          <a:ln w="9525" algn="in">
            <a:noFill/>
            <a:miter lim="800000"/>
            <a:headEnd/>
            <a:tailEnd/>
          </a:ln>
          <a:effectLst/>
        </p:spPr>
      </p:pic>
      <p:pic>
        <p:nvPicPr>
          <p:cNvPr id="1081" name="Picture 57" descr="isinis_212_brush"/>
          <p:cNvPicPr>
            <a:picLocks noChangeAspect="1" noChangeArrowheads="1"/>
          </p:cNvPicPr>
          <p:nvPr/>
        </p:nvPicPr>
        <p:blipFill>
          <a:blip r:embed="rId21" cstate="print"/>
          <a:srcRect/>
          <a:stretch>
            <a:fillRect/>
          </a:stretch>
        </p:blipFill>
        <p:spPr bwMode="auto">
          <a:xfrm>
            <a:off x="106127550" y="109199363"/>
            <a:ext cx="1012825" cy="1012825"/>
          </a:xfrm>
          <a:prstGeom prst="rect">
            <a:avLst/>
          </a:prstGeom>
          <a:noFill/>
          <a:ln w="9525" algn="in">
            <a:noFill/>
            <a:miter lim="800000"/>
            <a:headEnd/>
            <a:tailEnd/>
          </a:ln>
          <a:effectLst/>
        </p:spPr>
      </p:pic>
      <p:pic>
        <p:nvPicPr>
          <p:cNvPr id="1082" name="Picture 58" descr="keys"/>
          <p:cNvPicPr>
            <a:picLocks noChangeAspect="1" noChangeArrowheads="1"/>
          </p:cNvPicPr>
          <p:nvPr/>
        </p:nvPicPr>
        <p:blipFill>
          <a:blip r:embed="rId22" cstate="print"/>
          <a:srcRect/>
          <a:stretch>
            <a:fillRect/>
          </a:stretch>
        </p:blipFill>
        <p:spPr bwMode="auto">
          <a:xfrm>
            <a:off x="107208638" y="109415263"/>
            <a:ext cx="1295400" cy="823912"/>
          </a:xfrm>
          <a:prstGeom prst="rect">
            <a:avLst/>
          </a:prstGeom>
          <a:noFill/>
          <a:ln w="9525" algn="in">
            <a:noFill/>
            <a:miter lim="800000"/>
            <a:headEnd/>
            <a:tailEnd/>
          </a:ln>
          <a:effectLst/>
        </p:spPr>
      </p:pic>
      <p:pic>
        <p:nvPicPr>
          <p:cNvPr id="1083" name="Picture 59" descr="magnifying glass"/>
          <p:cNvPicPr>
            <a:picLocks noChangeAspect="1" noChangeArrowheads="1"/>
          </p:cNvPicPr>
          <p:nvPr/>
        </p:nvPicPr>
        <p:blipFill>
          <a:blip r:embed="rId23" cstate="print"/>
          <a:srcRect/>
          <a:stretch>
            <a:fillRect/>
          </a:stretch>
        </p:blipFill>
        <p:spPr bwMode="auto">
          <a:xfrm>
            <a:off x="105048050" y="110351888"/>
            <a:ext cx="1228725" cy="982662"/>
          </a:xfrm>
          <a:prstGeom prst="rect">
            <a:avLst/>
          </a:prstGeom>
          <a:noFill/>
          <a:ln w="9525" algn="in">
            <a:noFill/>
            <a:miter lim="800000"/>
            <a:headEnd/>
            <a:tailEnd/>
          </a:ln>
          <a:effectLst/>
        </p:spPr>
      </p:pic>
      <p:pic>
        <p:nvPicPr>
          <p:cNvPr id="1084" name="Picture 60" descr="male-and-female-signs"/>
          <p:cNvPicPr>
            <a:picLocks noChangeAspect="1" noChangeArrowheads="1"/>
          </p:cNvPicPr>
          <p:nvPr/>
        </p:nvPicPr>
        <p:blipFill>
          <a:blip r:embed="rId24" cstate="print"/>
          <a:srcRect/>
          <a:stretch>
            <a:fillRect/>
          </a:stretch>
        </p:blipFill>
        <p:spPr bwMode="auto">
          <a:xfrm>
            <a:off x="113760250" y="109343825"/>
            <a:ext cx="1436688" cy="1077913"/>
          </a:xfrm>
          <a:prstGeom prst="rect">
            <a:avLst/>
          </a:prstGeom>
          <a:noFill/>
          <a:ln w="9525" algn="in">
            <a:noFill/>
            <a:miter lim="800000"/>
            <a:headEnd/>
            <a:tailEnd/>
          </a:ln>
          <a:effectLst/>
        </p:spPr>
      </p:pic>
      <p:pic>
        <p:nvPicPr>
          <p:cNvPr id="1085" name="Picture 61" descr="market stall"/>
          <p:cNvPicPr>
            <a:picLocks noChangeAspect="1" noChangeArrowheads="1"/>
          </p:cNvPicPr>
          <p:nvPr/>
        </p:nvPicPr>
        <p:blipFill>
          <a:blip r:embed="rId25" cstate="print"/>
          <a:srcRect/>
          <a:stretch>
            <a:fillRect/>
          </a:stretch>
        </p:blipFill>
        <p:spPr bwMode="auto">
          <a:xfrm>
            <a:off x="112104488" y="109415263"/>
            <a:ext cx="1620837" cy="1081087"/>
          </a:xfrm>
          <a:prstGeom prst="rect">
            <a:avLst/>
          </a:prstGeom>
          <a:noFill/>
          <a:ln w="9525" algn="in">
            <a:noFill/>
            <a:miter lim="800000"/>
            <a:headEnd/>
            <a:tailEnd/>
          </a:ln>
          <a:effectLst/>
        </p:spPr>
      </p:pic>
      <p:pic>
        <p:nvPicPr>
          <p:cNvPr id="1086" name="Picture 62" descr="microscope"/>
          <p:cNvPicPr>
            <a:picLocks noChangeAspect="1" noChangeArrowheads="1"/>
          </p:cNvPicPr>
          <p:nvPr/>
        </p:nvPicPr>
        <p:blipFill>
          <a:blip r:embed="rId26" cstate="print"/>
          <a:srcRect/>
          <a:stretch>
            <a:fillRect/>
          </a:stretch>
        </p:blipFill>
        <p:spPr bwMode="auto">
          <a:xfrm>
            <a:off x="108648500" y="109270800"/>
            <a:ext cx="744538" cy="1127125"/>
          </a:xfrm>
          <a:prstGeom prst="rect">
            <a:avLst/>
          </a:prstGeom>
          <a:noFill/>
          <a:ln w="9525" algn="in">
            <a:noFill/>
            <a:miter lim="800000"/>
            <a:headEnd/>
            <a:tailEnd/>
          </a:ln>
          <a:effectLst/>
        </p:spPr>
      </p:pic>
      <p:pic>
        <p:nvPicPr>
          <p:cNvPr id="1087" name="Picture 63" descr="perpetual_motion_toy"/>
          <p:cNvPicPr>
            <a:picLocks noChangeAspect="1" noChangeArrowheads="1"/>
          </p:cNvPicPr>
          <p:nvPr/>
        </p:nvPicPr>
        <p:blipFill>
          <a:blip r:embed="rId27" cstate="print"/>
          <a:srcRect/>
          <a:stretch>
            <a:fillRect/>
          </a:stretch>
        </p:blipFill>
        <p:spPr bwMode="auto">
          <a:xfrm>
            <a:off x="109728000" y="109343825"/>
            <a:ext cx="1244600" cy="1082675"/>
          </a:xfrm>
          <a:prstGeom prst="rect">
            <a:avLst/>
          </a:prstGeom>
          <a:noFill/>
          <a:ln w="9525" algn="in">
            <a:noFill/>
            <a:miter lim="800000"/>
            <a:headEnd/>
            <a:tailEnd/>
          </a:ln>
          <a:effectLst/>
        </p:spPr>
      </p:pic>
      <p:pic>
        <p:nvPicPr>
          <p:cNvPr id="1088" name="Picture 64" descr="pink-hearts-two-cup-teapot-medium"/>
          <p:cNvPicPr>
            <a:picLocks noChangeAspect="1" noChangeArrowheads="1"/>
          </p:cNvPicPr>
          <p:nvPr/>
        </p:nvPicPr>
        <p:blipFill>
          <a:blip r:embed="rId28" cstate="print"/>
          <a:srcRect/>
          <a:stretch>
            <a:fillRect/>
          </a:stretch>
        </p:blipFill>
        <p:spPr bwMode="auto">
          <a:xfrm>
            <a:off x="106416475" y="110278863"/>
            <a:ext cx="968375" cy="968375"/>
          </a:xfrm>
          <a:prstGeom prst="rect">
            <a:avLst/>
          </a:prstGeom>
          <a:noFill/>
          <a:ln w="9525" algn="in">
            <a:noFill/>
            <a:miter lim="800000"/>
            <a:headEnd/>
            <a:tailEnd/>
          </a:ln>
          <a:effectLst/>
        </p:spPr>
      </p:pic>
      <p:pic>
        <p:nvPicPr>
          <p:cNvPr id="1089" name="Picture 65" descr="redrose-2"/>
          <p:cNvPicPr>
            <a:picLocks noChangeAspect="1" noChangeArrowheads="1"/>
          </p:cNvPicPr>
          <p:nvPr/>
        </p:nvPicPr>
        <p:blipFill>
          <a:blip r:embed="rId29" cstate="print"/>
          <a:srcRect/>
          <a:stretch>
            <a:fillRect/>
          </a:stretch>
        </p:blipFill>
        <p:spPr bwMode="auto">
          <a:xfrm>
            <a:off x="114366675" y="110494763"/>
            <a:ext cx="876300" cy="1062037"/>
          </a:xfrm>
          <a:prstGeom prst="rect">
            <a:avLst/>
          </a:prstGeom>
          <a:noFill/>
          <a:ln w="9525" algn="in">
            <a:noFill/>
            <a:miter lim="800000"/>
            <a:headEnd/>
            <a:tailEnd/>
          </a:ln>
          <a:effectLst/>
        </p:spPr>
      </p:pic>
      <p:pic>
        <p:nvPicPr>
          <p:cNvPr id="1090" name="Picture 66" descr="Remote_Control_"/>
          <p:cNvPicPr>
            <a:picLocks noChangeAspect="1" noChangeArrowheads="1"/>
          </p:cNvPicPr>
          <p:nvPr/>
        </p:nvPicPr>
        <p:blipFill>
          <a:blip r:embed="rId30" cstate="print"/>
          <a:srcRect/>
          <a:stretch>
            <a:fillRect/>
          </a:stretch>
        </p:blipFill>
        <p:spPr bwMode="auto">
          <a:xfrm>
            <a:off x="111096425" y="109343825"/>
            <a:ext cx="901700" cy="1200150"/>
          </a:xfrm>
          <a:prstGeom prst="rect">
            <a:avLst/>
          </a:prstGeom>
          <a:noFill/>
          <a:ln w="9525" algn="in">
            <a:noFill/>
            <a:miter lim="800000"/>
            <a:headEnd/>
            <a:tailEnd/>
          </a:ln>
          <a:effectLst/>
        </p:spPr>
      </p:pic>
      <p:pic>
        <p:nvPicPr>
          <p:cNvPr id="1091" name="Picture 67" descr="rocket"/>
          <p:cNvPicPr>
            <a:picLocks noChangeAspect="1" noChangeArrowheads="1"/>
          </p:cNvPicPr>
          <p:nvPr/>
        </p:nvPicPr>
        <p:blipFill>
          <a:blip r:embed="rId31" cstate="print"/>
          <a:srcRect/>
          <a:stretch>
            <a:fillRect/>
          </a:stretch>
        </p:blipFill>
        <p:spPr bwMode="auto">
          <a:xfrm>
            <a:off x="107495975" y="110278863"/>
            <a:ext cx="1079500" cy="1081087"/>
          </a:xfrm>
          <a:prstGeom prst="rect">
            <a:avLst/>
          </a:prstGeom>
          <a:noFill/>
          <a:ln w="9525" algn="in">
            <a:noFill/>
            <a:miter lim="800000"/>
            <a:headEnd/>
            <a:tailEnd/>
          </a:ln>
          <a:effectLst/>
        </p:spPr>
      </p:pic>
      <p:pic>
        <p:nvPicPr>
          <p:cNvPr id="1092" name="Picture 68" descr="rowave"/>
          <p:cNvPicPr>
            <a:picLocks noChangeAspect="1" noChangeArrowheads="1"/>
          </p:cNvPicPr>
          <p:nvPr/>
        </p:nvPicPr>
        <p:blipFill>
          <a:blip r:embed="rId32" cstate="print"/>
          <a:srcRect/>
          <a:stretch>
            <a:fillRect/>
          </a:stretch>
        </p:blipFill>
        <p:spPr bwMode="auto">
          <a:xfrm>
            <a:off x="111960025" y="108264325"/>
            <a:ext cx="1390650" cy="998538"/>
          </a:xfrm>
          <a:prstGeom prst="rect">
            <a:avLst/>
          </a:prstGeom>
          <a:noFill/>
          <a:ln w="9525" algn="in">
            <a:noFill/>
            <a:miter lim="800000"/>
            <a:headEnd/>
            <a:tailEnd/>
          </a:ln>
          <a:effectLst/>
        </p:spPr>
      </p:pic>
      <p:pic>
        <p:nvPicPr>
          <p:cNvPr id="1093" name="Picture 69" descr="safetypin"/>
          <p:cNvPicPr>
            <a:picLocks noChangeAspect="1" noChangeArrowheads="1"/>
          </p:cNvPicPr>
          <p:nvPr/>
        </p:nvPicPr>
        <p:blipFill>
          <a:blip r:embed="rId33" cstate="print"/>
          <a:srcRect/>
          <a:stretch>
            <a:fillRect/>
          </a:stretch>
        </p:blipFill>
        <p:spPr bwMode="auto">
          <a:xfrm>
            <a:off x="109943900" y="110494763"/>
            <a:ext cx="1044575" cy="1343025"/>
          </a:xfrm>
          <a:prstGeom prst="rect">
            <a:avLst/>
          </a:prstGeom>
          <a:noFill/>
          <a:ln w="9525" algn="in">
            <a:noFill/>
            <a:miter lim="800000"/>
            <a:headEnd/>
            <a:tailEnd/>
          </a:ln>
          <a:effectLst/>
        </p:spPr>
      </p:pic>
      <p:pic>
        <p:nvPicPr>
          <p:cNvPr id="1094" name="Picture 70" descr="slipper_bath"/>
          <p:cNvPicPr>
            <a:picLocks noChangeAspect="1" noChangeArrowheads="1"/>
          </p:cNvPicPr>
          <p:nvPr/>
        </p:nvPicPr>
        <p:blipFill>
          <a:blip r:embed="rId34" cstate="print"/>
          <a:srcRect/>
          <a:stretch>
            <a:fillRect/>
          </a:stretch>
        </p:blipFill>
        <p:spPr bwMode="auto">
          <a:xfrm>
            <a:off x="105048050" y="111502825"/>
            <a:ext cx="1582738" cy="1096963"/>
          </a:xfrm>
          <a:prstGeom prst="rect">
            <a:avLst/>
          </a:prstGeom>
          <a:noFill/>
          <a:ln w="9525" algn="in">
            <a:noFill/>
            <a:miter lim="800000"/>
            <a:headEnd/>
            <a:tailEnd/>
          </a:ln>
          <a:effectLst/>
        </p:spPr>
      </p:pic>
      <p:pic>
        <p:nvPicPr>
          <p:cNvPr id="1095" name="Picture 71" descr="soap"/>
          <p:cNvPicPr>
            <a:picLocks noChangeAspect="1" noChangeArrowheads="1"/>
          </p:cNvPicPr>
          <p:nvPr/>
        </p:nvPicPr>
        <p:blipFill>
          <a:blip r:embed="rId35" cstate="print"/>
          <a:srcRect/>
          <a:stretch>
            <a:fillRect/>
          </a:stretch>
        </p:blipFill>
        <p:spPr bwMode="auto">
          <a:xfrm>
            <a:off x="114147600" y="111647288"/>
            <a:ext cx="1312863" cy="931862"/>
          </a:xfrm>
          <a:prstGeom prst="rect">
            <a:avLst/>
          </a:prstGeom>
          <a:noFill/>
          <a:ln w="9525" algn="in">
            <a:noFill/>
            <a:miter lim="800000"/>
            <a:headEnd/>
            <a:tailEnd/>
          </a:ln>
          <a:effectLst/>
        </p:spPr>
      </p:pic>
      <p:pic>
        <p:nvPicPr>
          <p:cNvPr id="1096" name="Picture 72" descr="tap"/>
          <p:cNvPicPr>
            <a:picLocks noChangeAspect="1" noChangeArrowheads="1"/>
          </p:cNvPicPr>
          <p:nvPr/>
        </p:nvPicPr>
        <p:blipFill>
          <a:blip r:embed="rId36" cstate="print"/>
          <a:srcRect/>
          <a:stretch>
            <a:fillRect/>
          </a:stretch>
        </p:blipFill>
        <p:spPr bwMode="auto">
          <a:xfrm>
            <a:off x="111167863" y="110567788"/>
            <a:ext cx="1655762" cy="1128712"/>
          </a:xfrm>
          <a:prstGeom prst="rect">
            <a:avLst/>
          </a:prstGeom>
          <a:noFill/>
          <a:ln w="9525" algn="in">
            <a:noFill/>
            <a:miter lim="800000"/>
            <a:headEnd/>
            <a:tailEnd/>
          </a:ln>
          <a:effectLst/>
        </p:spPr>
      </p:pic>
      <p:pic>
        <p:nvPicPr>
          <p:cNvPr id="1097" name="Picture 73" descr="tennis-racket"/>
          <p:cNvPicPr>
            <a:picLocks noChangeAspect="1" noChangeArrowheads="1"/>
          </p:cNvPicPr>
          <p:nvPr/>
        </p:nvPicPr>
        <p:blipFill>
          <a:blip r:embed="rId37" cstate="print"/>
          <a:srcRect/>
          <a:stretch>
            <a:fillRect/>
          </a:stretch>
        </p:blipFill>
        <p:spPr bwMode="auto">
          <a:xfrm>
            <a:off x="112823625" y="111791750"/>
            <a:ext cx="1374775" cy="1082675"/>
          </a:xfrm>
          <a:prstGeom prst="rect">
            <a:avLst/>
          </a:prstGeom>
          <a:noFill/>
          <a:ln w="9525" algn="in">
            <a:noFill/>
            <a:miter lim="800000"/>
            <a:headEnd/>
            <a:tailEnd/>
          </a:ln>
          <a:effectLst/>
        </p:spPr>
      </p:pic>
      <p:pic>
        <p:nvPicPr>
          <p:cNvPr id="1098" name="Picture 74" descr="tree"/>
          <p:cNvPicPr>
            <a:picLocks noChangeAspect="1" noChangeArrowheads="1"/>
          </p:cNvPicPr>
          <p:nvPr/>
        </p:nvPicPr>
        <p:blipFill>
          <a:blip r:embed="rId38" cstate="print"/>
          <a:srcRect/>
          <a:stretch>
            <a:fillRect/>
          </a:stretch>
        </p:blipFill>
        <p:spPr bwMode="auto">
          <a:xfrm>
            <a:off x="106703813" y="111431388"/>
            <a:ext cx="1303337" cy="1474787"/>
          </a:xfrm>
          <a:prstGeom prst="rect">
            <a:avLst/>
          </a:prstGeom>
          <a:noFill/>
          <a:ln w="9525" algn="in">
            <a:noFill/>
            <a:miter lim="800000"/>
            <a:headEnd/>
            <a:tailEnd/>
          </a:ln>
          <a:effectLst/>
        </p:spPr>
      </p:pic>
      <p:pic>
        <p:nvPicPr>
          <p:cNvPr id="1099" name="Picture 75" descr="wardrobe"/>
          <p:cNvPicPr>
            <a:picLocks noChangeAspect="1" noChangeArrowheads="1"/>
          </p:cNvPicPr>
          <p:nvPr/>
        </p:nvPicPr>
        <p:blipFill>
          <a:blip r:embed="rId39" cstate="print"/>
          <a:srcRect/>
          <a:stretch>
            <a:fillRect/>
          </a:stretch>
        </p:blipFill>
        <p:spPr bwMode="auto">
          <a:xfrm>
            <a:off x="108072238" y="111575850"/>
            <a:ext cx="1428750" cy="1428750"/>
          </a:xfrm>
          <a:prstGeom prst="rect">
            <a:avLst/>
          </a:prstGeom>
          <a:noFill/>
          <a:ln w="9525" algn="in">
            <a:noFill/>
            <a:miter lim="800000"/>
            <a:headEnd/>
            <a:tailEnd/>
          </a:ln>
          <a:effectLst/>
        </p:spPr>
      </p:pic>
      <p:pic>
        <p:nvPicPr>
          <p:cNvPr id="1100" name="Picture 76" descr="white%20sink"/>
          <p:cNvPicPr>
            <a:picLocks noChangeAspect="1" noChangeArrowheads="1"/>
          </p:cNvPicPr>
          <p:nvPr/>
        </p:nvPicPr>
        <p:blipFill>
          <a:blip r:embed="rId40" cstate="print"/>
          <a:srcRect/>
          <a:stretch>
            <a:fillRect/>
          </a:stretch>
        </p:blipFill>
        <p:spPr bwMode="auto">
          <a:xfrm>
            <a:off x="109583538" y="111936213"/>
            <a:ext cx="1755775" cy="1308100"/>
          </a:xfrm>
          <a:prstGeom prst="rect">
            <a:avLst/>
          </a:prstGeom>
          <a:noFill/>
          <a:ln w="9525" algn="in">
            <a:noFill/>
            <a:miter lim="800000"/>
            <a:headEnd/>
            <a:tailEnd/>
          </a:ln>
          <a:effectLst/>
        </p:spPr>
      </p:pic>
      <p:pic>
        <p:nvPicPr>
          <p:cNvPr id="1101" name="Picture 77" descr="Weighing-scales-001"/>
          <p:cNvPicPr>
            <a:picLocks noChangeAspect="1" noChangeArrowheads="1"/>
          </p:cNvPicPr>
          <p:nvPr/>
        </p:nvPicPr>
        <p:blipFill>
          <a:blip r:embed="rId41" cstate="print"/>
          <a:srcRect/>
          <a:stretch>
            <a:fillRect/>
          </a:stretch>
        </p:blipFill>
        <p:spPr bwMode="auto">
          <a:xfrm>
            <a:off x="111383763" y="111791750"/>
            <a:ext cx="1379537" cy="1347788"/>
          </a:xfrm>
          <a:prstGeom prst="rect">
            <a:avLst/>
          </a:prstGeom>
          <a:noFill/>
          <a:ln w="9525" algn="in">
            <a:noFill/>
            <a:miter lim="800000"/>
            <a:headEnd/>
            <a:tailEnd/>
          </a:ln>
          <a:effectLst/>
        </p:spPr>
      </p:pic>
      <p:pic>
        <p:nvPicPr>
          <p:cNvPr id="1102" name="Picture 78"/>
          <p:cNvPicPr>
            <a:picLocks noChangeAspect="1" noChangeArrowheads="1"/>
          </p:cNvPicPr>
          <p:nvPr/>
        </p:nvPicPr>
        <p:blipFill>
          <a:blip r:embed="rId42" cstate="print"/>
          <a:srcRect/>
          <a:stretch>
            <a:fillRect/>
          </a:stretch>
        </p:blipFill>
        <p:spPr bwMode="auto">
          <a:xfrm>
            <a:off x="243666" y="548680"/>
            <a:ext cx="8525209" cy="5256584"/>
          </a:xfrm>
          <a:prstGeom prst="rect">
            <a:avLst/>
          </a:prstGeom>
          <a:noFill/>
          <a:ln w="9525" cap="flat">
            <a:noFill/>
            <a:miter lim="800000"/>
            <a:headEnd/>
            <a:tailEnd/>
          </a:ln>
          <a:effec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6172565"/>
      </p:ext>
    </p:extLst>
  </p:cSld>
  <p:clrMapOvr>
    <a:masterClrMapping/>
  </p:clrMapOvr>
  <mc:AlternateContent xmlns:mc="http://schemas.openxmlformats.org/markup-compatibility/2006" xmlns:p14="http://schemas.microsoft.com/office/powerpoint/2010/main">
    <mc:Choice Requires="p14">
      <p:transition spd="slow" p14:dur="2000" advTm="38147"/>
    </mc:Choice>
    <mc:Fallback xmlns="">
      <p:transition spd="slow" advTm="3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5 Evaluation (Diamond Nines) </a:t>
            </a:r>
          </a:p>
        </p:txBody>
      </p:sp>
      <p:sp>
        <p:nvSpPr>
          <p:cNvPr id="3" name="Content Placeholder 2"/>
          <p:cNvSpPr>
            <a:spLocks noGrp="1"/>
          </p:cNvSpPr>
          <p:nvPr>
            <p:ph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19306205"/>
      </p:ext>
    </p:extLst>
  </p:cSld>
  <p:clrMapOvr>
    <a:masterClrMapping/>
  </p:clrMapOvr>
  <mc:AlternateContent xmlns:mc="http://schemas.openxmlformats.org/markup-compatibility/2006" xmlns:p14="http://schemas.microsoft.com/office/powerpoint/2010/main">
    <mc:Choice Requires="p14">
      <p:transition spd="slow" p14:dur="2000" advTm="7891"/>
    </mc:Choice>
    <mc:Fallback xmlns="">
      <p:transition spd="slow" advTm="7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t>Evaluation Diamond Nines</a:t>
            </a:r>
          </a:p>
        </p:txBody>
      </p:sp>
      <p:sp>
        <p:nvSpPr>
          <p:cNvPr id="3" name="Content Placeholder 2"/>
          <p:cNvSpPr>
            <a:spLocks noGrp="1"/>
          </p:cNvSpPr>
          <p:nvPr>
            <p:ph idx="1"/>
          </p:nvPr>
        </p:nvSpPr>
        <p:spPr/>
        <p:txBody>
          <a:bodyPr/>
          <a:lstStyle/>
          <a:p>
            <a:r>
              <a:rPr lang="en-GB"/>
              <a:t>Diamonds helps you make judgements about what is important in a particular topic and  to give reasons for your judgements</a:t>
            </a:r>
          </a:p>
          <a:p>
            <a:r>
              <a:rPr lang="en-GB"/>
              <a:t>The boxes are arranged on 5 levels of importance from the single most important to the single least important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3949807"/>
      </p:ext>
    </p:extLst>
  </p:cSld>
  <p:clrMapOvr>
    <a:masterClrMapping/>
  </p:clrMapOvr>
  <mc:AlternateContent xmlns:mc="http://schemas.openxmlformats.org/markup-compatibility/2006" xmlns:p14="http://schemas.microsoft.com/office/powerpoint/2010/main">
    <mc:Choice Requires="p14">
      <p:transition spd="slow" p14:dur="2000" advTm="8438"/>
    </mc:Choice>
    <mc:Fallback xmlns="">
      <p:transition spd="slow" advTm="8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r>
              <a:rPr lang="en-GB"/>
              <a:t>Rank the 9 elements you are given by what you think are the most important. You can record your reasons alongside to use later</a:t>
            </a:r>
          </a:p>
        </p:txBody>
      </p:sp>
      <p:sp>
        <p:nvSpPr>
          <p:cNvPr id="12" name="Flowchart: Decision 11"/>
          <p:cNvSpPr/>
          <p:nvPr/>
        </p:nvSpPr>
        <p:spPr>
          <a:xfrm>
            <a:off x="4139952" y="3185592"/>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solidFill>
                  <a:prstClr val="black"/>
                </a:solidFill>
              </a:rPr>
              <a:t>1</a:t>
            </a:r>
          </a:p>
        </p:txBody>
      </p:sp>
      <p:sp>
        <p:nvSpPr>
          <p:cNvPr id="13" name="Flowchart: Decision 12"/>
          <p:cNvSpPr/>
          <p:nvPr/>
        </p:nvSpPr>
        <p:spPr>
          <a:xfrm>
            <a:off x="3563888" y="3833664"/>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solidFill>
                  <a:prstClr val="black"/>
                </a:solidFill>
              </a:rPr>
              <a:t>2</a:t>
            </a:r>
          </a:p>
        </p:txBody>
      </p:sp>
      <p:sp>
        <p:nvSpPr>
          <p:cNvPr id="14" name="Flowchart: Decision 13"/>
          <p:cNvSpPr/>
          <p:nvPr/>
        </p:nvSpPr>
        <p:spPr>
          <a:xfrm>
            <a:off x="4716016" y="3833664"/>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solidFill>
                  <a:prstClr val="black"/>
                </a:solidFill>
              </a:rPr>
              <a:t>2</a:t>
            </a:r>
          </a:p>
        </p:txBody>
      </p:sp>
      <p:sp>
        <p:nvSpPr>
          <p:cNvPr id="15" name="Flowchart: Decision 14"/>
          <p:cNvSpPr/>
          <p:nvPr/>
        </p:nvSpPr>
        <p:spPr>
          <a:xfrm>
            <a:off x="4139952" y="4481736"/>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solidFill>
                  <a:prstClr val="black"/>
                </a:solidFill>
              </a:rPr>
              <a:t>3</a:t>
            </a:r>
          </a:p>
        </p:txBody>
      </p:sp>
      <p:sp>
        <p:nvSpPr>
          <p:cNvPr id="16" name="Flowchart: Decision 15"/>
          <p:cNvSpPr/>
          <p:nvPr/>
        </p:nvSpPr>
        <p:spPr>
          <a:xfrm>
            <a:off x="2987824" y="4481736"/>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solidFill>
                  <a:prstClr val="black"/>
                </a:solidFill>
              </a:rPr>
              <a:t>3</a:t>
            </a:r>
          </a:p>
        </p:txBody>
      </p:sp>
      <p:sp>
        <p:nvSpPr>
          <p:cNvPr id="17" name="Flowchart: Decision 16"/>
          <p:cNvSpPr/>
          <p:nvPr/>
        </p:nvSpPr>
        <p:spPr>
          <a:xfrm>
            <a:off x="5292080" y="4481736"/>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solidFill>
                  <a:prstClr val="black"/>
                </a:solidFill>
              </a:rPr>
              <a:t>3</a:t>
            </a:r>
          </a:p>
        </p:txBody>
      </p:sp>
      <p:sp>
        <p:nvSpPr>
          <p:cNvPr id="18" name="Flowchart: Decision 17"/>
          <p:cNvSpPr/>
          <p:nvPr/>
        </p:nvSpPr>
        <p:spPr>
          <a:xfrm>
            <a:off x="3563888" y="5129808"/>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solidFill>
                  <a:prstClr val="black"/>
                </a:solidFill>
              </a:rPr>
              <a:t>4</a:t>
            </a:r>
          </a:p>
        </p:txBody>
      </p:sp>
      <p:sp>
        <p:nvSpPr>
          <p:cNvPr id="19" name="Flowchart: Decision 18"/>
          <p:cNvSpPr/>
          <p:nvPr/>
        </p:nvSpPr>
        <p:spPr>
          <a:xfrm>
            <a:off x="4716016" y="5129808"/>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solidFill>
                  <a:prstClr val="black"/>
                </a:solidFill>
              </a:rPr>
              <a:t>4</a:t>
            </a:r>
          </a:p>
        </p:txBody>
      </p:sp>
      <p:sp>
        <p:nvSpPr>
          <p:cNvPr id="20" name="Flowchart: Decision 19"/>
          <p:cNvSpPr/>
          <p:nvPr/>
        </p:nvSpPr>
        <p:spPr>
          <a:xfrm>
            <a:off x="4139952" y="5777880"/>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a:solidFill>
                  <a:prstClr val="black"/>
                </a:solidFill>
              </a:rPr>
              <a:t>5</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40106060"/>
      </p:ext>
    </p:extLst>
  </p:cSld>
  <p:clrMapOvr>
    <a:masterClrMapping/>
  </p:clrMapOvr>
  <mc:AlternateContent xmlns:mc="http://schemas.openxmlformats.org/markup-compatibility/2006" xmlns:p14="http://schemas.microsoft.com/office/powerpoint/2010/main">
    <mc:Choice Requires="p14">
      <p:transition spd="slow" p14:dur="2000" advTm="30337"/>
    </mc:Choice>
    <mc:Fallback xmlns="">
      <p:transition spd="slow" advTm="30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48680"/>
            <a:ext cx="8229600" cy="868958"/>
          </a:xfrm>
        </p:spPr>
        <p:txBody>
          <a:bodyPr>
            <a:normAutofit fontScale="90000"/>
          </a:bodyPr>
          <a:lstStyle/>
          <a:p>
            <a:r>
              <a:rPr lang="en-GB" sz="3600"/>
              <a:t>Which of these is the most important  factor </a:t>
            </a:r>
            <a:br>
              <a:rPr lang="en-GB" sz="3600"/>
            </a:br>
            <a:r>
              <a:rPr lang="en-GB" sz="3600"/>
              <a:t>in passing exams?</a:t>
            </a:r>
            <a:br>
              <a:rPr lang="en-GB"/>
            </a:br>
            <a:endParaRPr lang="en-GB"/>
          </a:p>
        </p:txBody>
      </p:sp>
      <p:sp>
        <p:nvSpPr>
          <p:cNvPr id="3" name="Content Placeholder 2"/>
          <p:cNvSpPr>
            <a:spLocks noGrp="1"/>
          </p:cNvSpPr>
          <p:nvPr>
            <p:ph idx="1"/>
          </p:nvPr>
        </p:nvSpPr>
        <p:spPr>
          <a:xfrm>
            <a:off x="457200" y="1600200"/>
            <a:ext cx="8435280" cy="4525963"/>
          </a:xfrm>
        </p:spPr>
        <p:txBody>
          <a:bodyPr>
            <a:normAutofit/>
          </a:bodyPr>
          <a:lstStyle/>
          <a:p>
            <a:pPr>
              <a:buNone/>
            </a:pPr>
            <a:r>
              <a:rPr lang="en-GB" dirty="0"/>
              <a:t>Planning  				      	      Motivation</a:t>
            </a:r>
          </a:p>
          <a:p>
            <a:pPr>
              <a:buNone/>
            </a:pPr>
            <a:r>
              <a:rPr lang="en-GB" dirty="0"/>
              <a:t>Intelligence				      Practise</a:t>
            </a:r>
          </a:p>
          <a:p>
            <a:pPr>
              <a:buNone/>
            </a:pPr>
            <a:r>
              <a:rPr lang="en-GB" dirty="0"/>
              <a:t>Listening					      Memorising</a:t>
            </a:r>
          </a:p>
          <a:p>
            <a:pPr>
              <a:buNone/>
            </a:pPr>
            <a:r>
              <a:rPr lang="en-GB" dirty="0"/>
              <a:t>Perseverance 				      Effort </a:t>
            </a:r>
          </a:p>
          <a:p>
            <a:pPr>
              <a:buNone/>
            </a:pPr>
            <a:r>
              <a:rPr lang="en-GB" dirty="0"/>
              <a:t>Processing </a:t>
            </a:r>
          </a:p>
          <a:p>
            <a:pPr>
              <a:buNone/>
            </a:pPr>
            <a:r>
              <a:rPr lang="en-GB" dirty="0"/>
              <a:t>Homework</a:t>
            </a:r>
          </a:p>
          <a:p>
            <a:pPr>
              <a:buNone/>
            </a:pPr>
            <a:endParaRPr lang="en-GB" dirty="0"/>
          </a:p>
          <a:p>
            <a:endParaRPr lang="en-GB" dirty="0"/>
          </a:p>
        </p:txBody>
      </p:sp>
      <p:sp>
        <p:nvSpPr>
          <p:cNvPr id="4" name="Flowchart: Decision 3"/>
          <p:cNvSpPr/>
          <p:nvPr/>
        </p:nvSpPr>
        <p:spPr>
          <a:xfrm>
            <a:off x="4139952" y="2204864"/>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
        <p:nvSpPr>
          <p:cNvPr id="5" name="Flowchart: Decision 4"/>
          <p:cNvSpPr/>
          <p:nvPr/>
        </p:nvSpPr>
        <p:spPr>
          <a:xfrm>
            <a:off x="3563888" y="2852936"/>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
        <p:nvSpPr>
          <p:cNvPr id="6" name="Flowchart: Decision 5"/>
          <p:cNvSpPr/>
          <p:nvPr/>
        </p:nvSpPr>
        <p:spPr>
          <a:xfrm>
            <a:off x="4716016" y="2852936"/>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
        <p:nvSpPr>
          <p:cNvPr id="7" name="Flowchart: Decision 6"/>
          <p:cNvSpPr/>
          <p:nvPr/>
        </p:nvSpPr>
        <p:spPr>
          <a:xfrm>
            <a:off x="4139952" y="3501008"/>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
        <p:nvSpPr>
          <p:cNvPr id="8" name="Flowchart: Decision 7"/>
          <p:cNvSpPr/>
          <p:nvPr/>
        </p:nvSpPr>
        <p:spPr>
          <a:xfrm>
            <a:off x="2987824" y="3501008"/>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
        <p:nvSpPr>
          <p:cNvPr id="9" name="Flowchart: Decision 8"/>
          <p:cNvSpPr/>
          <p:nvPr/>
        </p:nvSpPr>
        <p:spPr>
          <a:xfrm>
            <a:off x="5292080" y="3501008"/>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
        <p:nvSpPr>
          <p:cNvPr id="10" name="Flowchart: Decision 9"/>
          <p:cNvSpPr/>
          <p:nvPr/>
        </p:nvSpPr>
        <p:spPr>
          <a:xfrm>
            <a:off x="3563888" y="4149080"/>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
        <p:nvSpPr>
          <p:cNvPr id="11" name="Flowchart: Decision 10"/>
          <p:cNvSpPr/>
          <p:nvPr/>
        </p:nvSpPr>
        <p:spPr>
          <a:xfrm>
            <a:off x="4716016" y="4149080"/>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sp>
        <p:nvSpPr>
          <p:cNvPr id="12" name="Flowchart: Decision 11"/>
          <p:cNvSpPr/>
          <p:nvPr/>
        </p:nvSpPr>
        <p:spPr>
          <a:xfrm>
            <a:off x="4139952" y="4797152"/>
            <a:ext cx="1008112" cy="1080120"/>
          </a:xfrm>
          <a:prstGeom prst="flowChartDecision">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prstClr val="black"/>
              </a:solidFill>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82911224"/>
      </p:ext>
    </p:extLst>
  </p:cSld>
  <p:clrMapOvr>
    <a:masterClrMapping/>
  </p:clrMapOvr>
  <mc:AlternateContent xmlns:mc="http://schemas.openxmlformats.org/markup-compatibility/2006" xmlns:p14="http://schemas.microsoft.com/office/powerpoint/2010/main">
    <mc:Choice Requires="p14">
      <p:transition spd="slow" p14:dur="2000" advTm="78207"/>
    </mc:Choice>
    <mc:Fallback xmlns="">
      <p:transition spd="slow" advTm="78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 6.  Active learning </a:t>
            </a:r>
          </a:p>
        </p:txBody>
      </p:sp>
      <p:sp>
        <p:nvSpPr>
          <p:cNvPr id="3" name="Content Placeholder 2"/>
          <p:cNvSpPr>
            <a:spLocks noGrp="1"/>
          </p:cNvSpPr>
          <p:nvPr>
            <p:ph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34052983"/>
      </p:ext>
    </p:extLst>
  </p:cSld>
  <p:clrMapOvr>
    <a:masterClrMapping/>
  </p:clrMapOvr>
  <mc:AlternateContent xmlns:mc="http://schemas.openxmlformats.org/markup-compatibility/2006" xmlns:p14="http://schemas.microsoft.com/office/powerpoint/2010/main">
    <mc:Choice Requires="p14">
      <p:transition spd="slow" p14:dur="2000" advTm="1407"/>
    </mc:Choice>
    <mc:Fallback xmlns="">
      <p:transition spd="slow" advTm="1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634082"/>
          </a:xfrm>
        </p:spPr>
        <p:txBody>
          <a:bodyPr>
            <a:normAutofit fontScale="90000"/>
          </a:bodyPr>
          <a:lstStyle/>
          <a:p>
            <a:r>
              <a:rPr lang="en-GB"/>
              <a:t>Passive learner		Active learner </a:t>
            </a:r>
          </a:p>
        </p:txBody>
      </p:sp>
      <p:sp>
        <p:nvSpPr>
          <p:cNvPr id="5" name="Content Placeholder 4"/>
          <p:cNvSpPr>
            <a:spLocks noGrp="1"/>
          </p:cNvSpPr>
          <p:nvPr>
            <p:ph sz="half" idx="1"/>
          </p:nvPr>
        </p:nvSpPr>
        <p:spPr>
          <a:xfrm>
            <a:off x="467544" y="980728"/>
            <a:ext cx="4114800" cy="5328592"/>
          </a:xfrm>
        </p:spPr>
        <p:txBody>
          <a:bodyPr>
            <a:noAutofit/>
          </a:bodyPr>
          <a:lstStyle/>
          <a:p>
            <a:pPr>
              <a:buNone/>
            </a:pPr>
            <a:r>
              <a:rPr lang="en-GB" sz="2400"/>
              <a:t>- You do just enough work at home so you don’t get in trouble from your teachers</a:t>
            </a:r>
          </a:p>
          <a:p>
            <a:pPr>
              <a:buNone/>
            </a:pPr>
            <a:r>
              <a:rPr lang="en-GB" sz="2400"/>
              <a:t>- You play around in class, chat, disturb other people, have a ‘can’t be bothered’ approach, you put little effort into making yourself focus and work effectively in class</a:t>
            </a:r>
          </a:p>
          <a:p>
            <a:pPr>
              <a:buNone/>
            </a:pPr>
            <a:r>
              <a:rPr lang="en-GB" sz="2400"/>
              <a:t>- You talk when others are talking and even if not talking you are daydreaming</a:t>
            </a:r>
          </a:p>
        </p:txBody>
      </p:sp>
      <p:sp>
        <p:nvSpPr>
          <p:cNvPr id="6" name="Content Placeholder 5"/>
          <p:cNvSpPr>
            <a:spLocks noGrp="1"/>
          </p:cNvSpPr>
          <p:nvPr>
            <p:ph sz="half" idx="2"/>
          </p:nvPr>
        </p:nvSpPr>
        <p:spPr>
          <a:xfrm>
            <a:off x="4644008" y="908720"/>
            <a:ext cx="4104456" cy="5544616"/>
          </a:xfrm>
        </p:spPr>
        <p:txBody>
          <a:bodyPr>
            <a:noAutofit/>
          </a:bodyPr>
          <a:lstStyle/>
          <a:p>
            <a:pPr>
              <a:buNone/>
            </a:pPr>
            <a:r>
              <a:rPr lang="en-GB" sz="1800"/>
              <a:t>- You realise you are working for yourself now, not for teachers or parents or anyone else – it is your future and your life</a:t>
            </a:r>
          </a:p>
          <a:p>
            <a:pPr>
              <a:buNone/>
            </a:pPr>
            <a:r>
              <a:rPr lang="en-GB" sz="1800"/>
              <a:t>- You work in class so that you have less to do at home and more time to do the things you want to do, and also so that you get the best understanding that you can of the subject and so that your friends and classmates can also have a good chance of doing well without you making it more difficult for everyone</a:t>
            </a:r>
          </a:p>
          <a:p>
            <a:pPr>
              <a:buNone/>
            </a:pPr>
            <a:r>
              <a:rPr lang="en-GB" sz="1800"/>
              <a:t>- You listen to what your teacher and other students say in class and contribute your thoughts too, making the most of the classroom environment</a:t>
            </a:r>
          </a:p>
          <a:p>
            <a:pPr>
              <a:buNone/>
            </a:pPr>
            <a:endParaRPr lang="en-GB" sz="140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3333929"/>
      </p:ext>
    </p:extLst>
  </p:cSld>
  <p:clrMapOvr>
    <a:masterClrMapping/>
  </p:clrMapOvr>
  <mc:AlternateContent xmlns:mc="http://schemas.openxmlformats.org/markup-compatibility/2006" xmlns:p14="http://schemas.microsoft.com/office/powerpoint/2010/main">
    <mc:Choice Requires="p14">
      <p:transition spd="slow" p14:dur="2000" advTm="75207"/>
    </mc:Choice>
    <mc:Fallback xmlns="">
      <p:transition spd="slow" advTm="75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438150"/>
            <a:ext cx="8229600" cy="5688013"/>
          </a:xfrm>
        </p:spPr>
        <p:txBody>
          <a:bodyPr/>
          <a:lstStyle/>
          <a:p>
            <a:r>
              <a:rPr lang="en-GB" sz="6000" dirty="0"/>
              <a:t>Planning </a:t>
            </a:r>
          </a:p>
          <a:p>
            <a:r>
              <a:rPr lang="en-GB" sz="6000" dirty="0"/>
              <a:t>Processing</a:t>
            </a:r>
          </a:p>
          <a:p>
            <a:r>
              <a:rPr lang="en-GB" sz="6000" dirty="0"/>
              <a:t>Practise </a:t>
            </a:r>
          </a:p>
          <a:p>
            <a:r>
              <a:rPr lang="en-GB" sz="6000" dirty="0"/>
              <a:t>Perseverance</a:t>
            </a:r>
          </a:p>
          <a:p>
            <a:r>
              <a:rPr lang="en-GB" sz="6000" dirty="0"/>
              <a:t>P ????</a:t>
            </a:r>
          </a:p>
          <a:p>
            <a:endParaRPr lang="en-GB"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9623537"/>
      </p:ext>
    </p:extLst>
  </p:cSld>
  <p:clrMapOvr>
    <a:masterClrMapping/>
  </p:clrMapOvr>
  <mc:AlternateContent xmlns:mc="http://schemas.openxmlformats.org/markup-compatibility/2006" xmlns:p14="http://schemas.microsoft.com/office/powerpoint/2010/main">
    <mc:Choice Requires="p14">
      <p:transition spd="slow" p14:dur="2000" advTm="87192"/>
    </mc:Choice>
    <mc:Fallback xmlns="">
      <p:transition spd="slow" advTm="87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7. Health/Fitness/Diet </a:t>
            </a:r>
          </a:p>
        </p:txBody>
      </p:sp>
      <p:sp>
        <p:nvSpPr>
          <p:cNvPr id="5" name="Content Placeholder 4"/>
          <p:cNvSpPr>
            <a:spLocks noGrp="1"/>
          </p:cNvSpPr>
          <p:nvPr>
            <p:ph idx="1"/>
          </p:nvPr>
        </p:nvSpPr>
        <p:spPr/>
        <p:txBody>
          <a:bodyPr/>
          <a:lstStyle/>
          <a:p>
            <a:pPr>
              <a:buNone/>
            </a:pPr>
            <a:r>
              <a:rPr lang="en-US"/>
              <a:t>Healthy lifestyle: </a:t>
            </a:r>
          </a:p>
          <a:p>
            <a:r>
              <a:rPr lang="en-US"/>
              <a:t>Diet – healthy foods</a:t>
            </a:r>
          </a:p>
          <a:p>
            <a:r>
              <a:rPr lang="en-US"/>
              <a:t>Regular exercise </a:t>
            </a:r>
          </a:p>
          <a:p>
            <a:r>
              <a:rPr lang="en-US"/>
              <a:t>Sleep </a:t>
            </a:r>
          </a:p>
          <a:p>
            <a:r>
              <a:rPr lang="en-US"/>
              <a:t>Relaxation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06701653"/>
      </p:ext>
    </p:extLst>
  </p:cSld>
  <p:clrMapOvr>
    <a:masterClrMapping/>
  </p:clrMapOvr>
  <mc:AlternateContent xmlns:mc="http://schemas.openxmlformats.org/markup-compatibility/2006" xmlns:p14="http://schemas.microsoft.com/office/powerpoint/2010/main">
    <mc:Choice Requires="p14">
      <p:transition spd="slow" p14:dur="2000" advTm="145517"/>
    </mc:Choice>
    <mc:Fallback xmlns="">
      <p:transition spd="slow" advTm="1455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8. Time Management and Planning </a:t>
            </a:r>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2050" name="Picture 2"/>
          <p:cNvPicPr>
            <a:picLocks noChangeAspect="1" noChangeArrowheads="1"/>
          </p:cNvPicPr>
          <p:nvPr/>
        </p:nvPicPr>
        <p:blipFill>
          <a:blip r:embed="rId4" cstate="print"/>
          <a:srcRect/>
          <a:stretch>
            <a:fillRect/>
          </a:stretch>
        </p:blipFill>
        <p:spPr bwMode="auto">
          <a:xfrm>
            <a:off x="539552" y="1268760"/>
            <a:ext cx="7778775" cy="5312122"/>
          </a:xfrm>
          <a:prstGeom prst="rect">
            <a:avLst/>
          </a:prstGeom>
          <a:noFill/>
          <a:ln w="9525">
            <a:noFill/>
            <a:miter lim="800000"/>
            <a:headEnd/>
            <a:tailEnd/>
          </a:ln>
          <a:effec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44994313"/>
      </p:ext>
    </p:extLst>
  </p:cSld>
  <p:clrMapOvr>
    <a:masterClrMapping/>
  </p:clrMapOvr>
  <mc:AlternateContent xmlns:mc="http://schemas.openxmlformats.org/markup-compatibility/2006" xmlns:p14="http://schemas.microsoft.com/office/powerpoint/2010/main">
    <mc:Choice Requires="p14">
      <p:transition spd="slow" p14:dur="2000" advTm="113111"/>
    </mc:Choice>
    <mc:Fallback xmlns="">
      <p:transition spd="slow" advTm="113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9. Motivation, Managing Stress and Barriers to Study </a:t>
            </a:r>
          </a:p>
        </p:txBody>
      </p:sp>
      <p:sp>
        <p:nvSpPr>
          <p:cNvPr id="3" name="Content Placeholder 2"/>
          <p:cNvSpPr>
            <a:spLocks noGrp="1"/>
          </p:cNvSpPr>
          <p:nvPr>
            <p:ph sz="half" idx="1"/>
          </p:nvPr>
        </p:nvSpPr>
        <p:spPr/>
        <p:txBody>
          <a:bodyPr vert="horz" lIns="91440" tIns="45720" rIns="91440" bIns="45720" rtlCol="0" anchor="t">
            <a:normAutofit/>
          </a:bodyPr>
          <a:lstStyle/>
          <a:p>
            <a:pPr>
              <a:buNone/>
            </a:pPr>
            <a:r>
              <a:rPr lang="en-US" b="1" dirty="0"/>
              <a:t>Motivation </a:t>
            </a:r>
            <a:endParaRPr lang="en-US" b="1"/>
          </a:p>
          <a:p>
            <a:r>
              <a:rPr lang="en-US" dirty="0"/>
              <a:t>Reward</a:t>
            </a:r>
            <a:endParaRPr lang="en-US" dirty="0">
              <a:cs typeface="Calibri"/>
            </a:endParaRPr>
          </a:p>
          <a:p>
            <a:r>
              <a:rPr lang="en-GB" dirty="0"/>
              <a:t>Bite size chunks</a:t>
            </a:r>
            <a:endParaRPr lang="en-GB" dirty="0">
              <a:cs typeface="Calibri"/>
            </a:endParaRPr>
          </a:p>
          <a:p>
            <a:pPr lvl="0"/>
            <a:r>
              <a:rPr lang="en-GB" dirty="0"/>
              <a:t>The ‘Nike’ Technique: Just Do It</a:t>
            </a:r>
            <a:endParaRPr lang="en-GB" dirty="0">
              <a:cs typeface="Calibri"/>
            </a:endParaRPr>
          </a:p>
          <a:p>
            <a:pPr lvl="0"/>
            <a:r>
              <a:rPr lang="en-GB" dirty="0"/>
              <a:t>Long term gain with short term pain</a:t>
            </a:r>
            <a:endParaRPr lang="en-US" dirty="0"/>
          </a:p>
          <a:p>
            <a:endParaRPr lang="en-US"/>
          </a:p>
          <a:p>
            <a:endParaRPr lang="en-US"/>
          </a:p>
        </p:txBody>
      </p:sp>
      <p:sp>
        <p:nvSpPr>
          <p:cNvPr id="4" name="Content Placeholder 3"/>
          <p:cNvSpPr>
            <a:spLocks noGrp="1"/>
          </p:cNvSpPr>
          <p:nvPr>
            <p:ph sz="half" idx="2"/>
          </p:nvPr>
        </p:nvSpPr>
        <p:spPr/>
        <p:txBody>
          <a:bodyPr>
            <a:normAutofit/>
          </a:bodyPr>
          <a:lstStyle/>
          <a:p>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6189663"/>
      </p:ext>
    </p:extLst>
  </p:cSld>
  <p:clrMapOvr>
    <a:masterClrMapping/>
  </p:clrMapOvr>
  <mc:AlternateContent xmlns:mc="http://schemas.openxmlformats.org/markup-compatibility/2006" xmlns:p14="http://schemas.microsoft.com/office/powerpoint/2010/main">
    <mc:Choice Requires="p14">
      <p:transition spd="slow" p14:dur="2000" advTm="147328"/>
    </mc:Choice>
    <mc:Fallback xmlns="">
      <p:transition spd="slow" advTm="147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67544" y="260648"/>
          <a:ext cx="8496944" cy="6061196"/>
        </p:xfrm>
        <a:graphic>
          <a:graphicData uri="http://schemas.openxmlformats.org/drawingml/2006/table">
            <a:tbl>
              <a:tblPr/>
              <a:tblGrid>
                <a:gridCol w="1656184">
                  <a:extLst>
                    <a:ext uri="{9D8B030D-6E8A-4147-A177-3AD203B41FA5}">
                      <a16:colId xmlns:a16="http://schemas.microsoft.com/office/drawing/2014/main" val="20000"/>
                    </a:ext>
                  </a:extLst>
                </a:gridCol>
                <a:gridCol w="6840760">
                  <a:extLst>
                    <a:ext uri="{9D8B030D-6E8A-4147-A177-3AD203B41FA5}">
                      <a16:colId xmlns:a16="http://schemas.microsoft.com/office/drawing/2014/main" val="20001"/>
                    </a:ext>
                  </a:extLst>
                </a:gridCol>
              </a:tblGrid>
              <a:tr h="87450">
                <a:tc>
                  <a:txBody>
                    <a:bodyPr/>
                    <a:lstStyle/>
                    <a:p>
                      <a:pPr marL="0" marR="0" indent="0">
                        <a:spcBef>
                          <a:spcPts val="0"/>
                        </a:spcBef>
                        <a:spcAft>
                          <a:spcPts val="0"/>
                        </a:spcAft>
                      </a:pPr>
                      <a:r>
                        <a:rPr lang="en-GB" sz="1000">
                          <a:latin typeface="Tahoma"/>
                          <a:ea typeface="Tahoma"/>
                          <a:cs typeface="Times New Roman"/>
                        </a:rPr>
                        <a:t>Technique</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indent="0">
                        <a:spcBef>
                          <a:spcPts val="0"/>
                        </a:spcBef>
                        <a:spcAft>
                          <a:spcPts val="0"/>
                        </a:spcAft>
                      </a:pPr>
                      <a:r>
                        <a:rPr lang="en-GB" sz="1000">
                          <a:latin typeface="Tahoma"/>
                          <a:ea typeface="Tahoma"/>
                          <a:cs typeface="Times New Roman"/>
                        </a:rPr>
                        <a:t>What does this technique involve?</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0000"/>
                  </a:ext>
                </a:extLst>
              </a:tr>
              <a:tr h="262349">
                <a:tc>
                  <a:txBody>
                    <a:bodyPr/>
                    <a:lstStyle/>
                    <a:p>
                      <a:pPr marL="0" marR="0" indent="0">
                        <a:spcBef>
                          <a:spcPts val="0"/>
                        </a:spcBef>
                        <a:spcAft>
                          <a:spcPts val="0"/>
                        </a:spcAft>
                      </a:pPr>
                      <a:r>
                        <a:rPr lang="en-GB" sz="1000">
                          <a:latin typeface="Tahoma"/>
                          <a:ea typeface="Tahoma"/>
                          <a:cs typeface="Times New Roman"/>
                        </a:rPr>
                        <a:t>Relax yourself</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Give yourself permission to relax and take the time to do things you enjoy and that relax you.  Schedule time on a regular basis for these activities.</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4900">
                <a:tc>
                  <a:txBody>
                    <a:bodyPr/>
                    <a:lstStyle/>
                    <a:p>
                      <a:pPr marL="0" marR="0" indent="0">
                        <a:spcBef>
                          <a:spcPts val="0"/>
                        </a:spcBef>
                        <a:spcAft>
                          <a:spcPts val="0"/>
                        </a:spcAft>
                      </a:pPr>
                      <a:r>
                        <a:rPr lang="en-GB" sz="1000">
                          <a:latin typeface="Tahoma"/>
                          <a:ea typeface="Tahoma"/>
                          <a:cs typeface="Times New Roman"/>
                        </a:rPr>
                        <a:t>Take mini-breaks</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Take a few moments out of your day on a regular basis to close your eyes, breathe deeply and slowly with a smile on your face.</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4900">
                <a:tc>
                  <a:txBody>
                    <a:bodyPr/>
                    <a:lstStyle/>
                    <a:p>
                      <a:pPr marL="0" marR="0" indent="0">
                        <a:spcBef>
                          <a:spcPts val="0"/>
                        </a:spcBef>
                        <a:spcAft>
                          <a:spcPts val="0"/>
                        </a:spcAft>
                      </a:pPr>
                      <a:r>
                        <a:rPr lang="en-GB" sz="1000">
                          <a:latin typeface="Tahoma"/>
                          <a:ea typeface="Tahoma"/>
                          <a:cs typeface="Times New Roman"/>
                        </a:rPr>
                        <a:t>Do something active</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Exercise can help get rid of stress so make time to do active things like playing sport or going for a walk.</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49799">
                <a:tc>
                  <a:txBody>
                    <a:bodyPr/>
                    <a:lstStyle/>
                    <a:p>
                      <a:pPr marL="0" marR="0" indent="0">
                        <a:spcBef>
                          <a:spcPts val="0"/>
                        </a:spcBef>
                        <a:spcAft>
                          <a:spcPts val="0"/>
                        </a:spcAft>
                      </a:pPr>
                      <a:r>
                        <a:rPr lang="en-GB" sz="1000">
                          <a:latin typeface="Tahoma"/>
                          <a:ea typeface="Tahoma"/>
                          <a:cs typeface="Times New Roman"/>
                        </a:rPr>
                        <a:t>Spend time with people whose company you enjoy</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Spending time with other people makes you feel happier! Give a friend a call or see people you like on a regular basis.</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4900">
                <a:tc>
                  <a:txBody>
                    <a:bodyPr/>
                    <a:lstStyle/>
                    <a:p>
                      <a:pPr marL="0" marR="0" indent="0">
                        <a:spcBef>
                          <a:spcPts val="0"/>
                        </a:spcBef>
                        <a:spcAft>
                          <a:spcPts val="0"/>
                        </a:spcAft>
                      </a:pPr>
                      <a:r>
                        <a:rPr lang="en-GB" sz="1000">
                          <a:latin typeface="Tahoma"/>
                          <a:ea typeface="Tahoma"/>
                          <a:cs typeface="Times New Roman"/>
                        </a:rPr>
                        <a:t>Positive self-talk</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Talk positively to yourself and watch out for negative thoughts – immediately replace them with positive ideas.</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4900">
                <a:tc>
                  <a:txBody>
                    <a:bodyPr/>
                    <a:lstStyle/>
                    <a:p>
                      <a:pPr marL="0" marR="0" indent="0">
                        <a:spcBef>
                          <a:spcPts val="0"/>
                        </a:spcBef>
                        <a:spcAft>
                          <a:spcPts val="0"/>
                        </a:spcAft>
                      </a:pPr>
                      <a:r>
                        <a:rPr lang="en-GB" sz="1000">
                          <a:latin typeface="Tahoma"/>
                          <a:ea typeface="Tahoma"/>
                          <a:cs typeface="Times New Roman"/>
                        </a:rPr>
                        <a:t>Friends and family</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Rather than take out your frustrations on the people closest to you, talk to them and tell them what you are feeling.</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62349">
                <a:tc>
                  <a:txBody>
                    <a:bodyPr/>
                    <a:lstStyle/>
                    <a:p>
                      <a:pPr marL="0" marR="0" indent="0">
                        <a:spcBef>
                          <a:spcPts val="0"/>
                        </a:spcBef>
                        <a:spcAft>
                          <a:spcPts val="0"/>
                        </a:spcAft>
                      </a:pPr>
                      <a:r>
                        <a:rPr lang="en-GB" sz="1000">
                          <a:latin typeface="Tahoma"/>
                          <a:ea typeface="Tahoma"/>
                          <a:cs typeface="Times New Roman"/>
                        </a:rPr>
                        <a:t>Get organised</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Develop a daily schedule of activities that is realistic and achievable.  Make a daily to-do list.  Identify your priorities and what is most important to you and stick to your list.</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49799">
                <a:tc>
                  <a:txBody>
                    <a:bodyPr/>
                    <a:lstStyle/>
                    <a:p>
                      <a:pPr marL="0" marR="0" indent="0">
                        <a:spcBef>
                          <a:spcPts val="0"/>
                        </a:spcBef>
                        <a:spcAft>
                          <a:spcPts val="0"/>
                        </a:spcAft>
                      </a:pPr>
                      <a:r>
                        <a:rPr lang="en-GB" sz="1000">
                          <a:latin typeface="Tahoma"/>
                          <a:ea typeface="Tahoma"/>
                          <a:cs typeface="Times New Roman"/>
                        </a:rPr>
                        <a:t>Write down your thoughts</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Use a journal, write a letter to yourself or to someone else (and you don’t even have to post it).  You could also send an email or write a list of what is bothering you – getting your thoughts down on paper helps!</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37249">
                <a:tc>
                  <a:txBody>
                    <a:bodyPr/>
                    <a:lstStyle/>
                    <a:p>
                      <a:pPr marL="0" marR="0" indent="0">
                        <a:spcBef>
                          <a:spcPts val="0"/>
                        </a:spcBef>
                        <a:spcAft>
                          <a:spcPts val="0"/>
                        </a:spcAft>
                      </a:pPr>
                      <a:r>
                        <a:rPr lang="en-GB" sz="1000">
                          <a:latin typeface="Tahoma"/>
                          <a:ea typeface="Tahoma"/>
                          <a:cs typeface="Times New Roman"/>
                        </a:rPr>
                        <a:t>Mountains vs molehills</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Imagine a ruler marked 1 to 100 and think of all the things that are not good in the world.  Where at the moment is the thing that is making you feel bad on this scale compared to the worst things that could ever happen? This reminds us that reality is not as bad as it seems.</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62349">
                <a:tc>
                  <a:txBody>
                    <a:bodyPr/>
                    <a:lstStyle/>
                    <a:p>
                      <a:pPr marL="0" marR="0" indent="0">
                        <a:spcBef>
                          <a:spcPts val="0"/>
                        </a:spcBef>
                        <a:spcAft>
                          <a:spcPts val="0"/>
                        </a:spcAft>
                      </a:pPr>
                      <a:r>
                        <a:rPr lang="en-GB" sz="1000">
                          <a:latin typeface="Tahoma"/>
                          <a:ea typeface="Tahoma"/>
                          <a:cs typeface="Times New Roman"/>
                        </a:rPr>
                        <a:t>Laugh out loud</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Look for opportunities in your day to laugh and to smile.  Be around people who are happy and positive rather than misery-guts.  Do things that make you laugh like watching a comedy.</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37249">
                <a:tc>
                  <a:txBody>
                    <a:bodyPr/>
                    <a:lstStyle/>
                    <a:p>
                      <a:pPr marL="0" marR="0" indent="0">
                        <a:spcBef>
                          <a:spcPts val="0"/>
                        </a:spcBef>
                        <a:spcAft>
                          <a:spcPts val="0"/>
                        </a:spcAft>
                      </a:pPr>
                      <a:r>
                        <a:rPr lang="en-GB" sz="1000">
                          <a:latin typeface="Tahoma"/>
                          <a:ea typeface="Tahoma"/>
                          <a:cs typeface="Times New Roman"/>
                        </a:rPr>
                        <a:t>Deal with anger</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Express your anger in a healthy way: talk to someone about how you are feeling, write in a journal, express yourself through art, punch a pillow, find somewhere where no-one is around and scream out loud, do some vigorous exercise, write a letter (don’t post it)</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49799">
                <a:tc>
                  <a:txBody>
                    <a:bodyPr/>
                    <a:lstStyle/>
                    <a:p>
                      <a:pPr marL="0" marR="0" indent="0">
                        <a:spcBef>
                          <a:spcPts val="0"/>
                        </a:spcBef>
                        <a:spcAft>
                          <a:spcPts val="0"/>
                        </a:spcAft>
                      </a:pPr>
                      <a:r>
                        <a:rPr lang="en-GB" sz="1000">
                          <a:latin typeface="Tahoma"/>
                          <a:ea typeface="Tahoma"/>
                          <a:cs typeface="Times New Roman"/>
                        </a:rPr>
                        <a:t>Breathe deeply</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Imagine there is a balloon in your stomach.  As you inhale you fill it up, when you exhale you deflate the balloon.  Your chest and shoulders should not be a part of the process – they should be relaxed.  Ensure you breathe slowly and smoothly.</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524699">
                <a:tc>
                  <a:txBody>
                    <a:bodyPr/>
                    <a:lstStyle/>
                    <a:p>
                      <a:pPr marL="0" marR="0" indent="0">
                        <a:spcBef>
                          <a:spcPts val="0"/>
                        </a:spcBef>
                        <a:spcAft>
                          <a:spcPts val="0"/>
                        </a:spcAft>
                      </a:pPr>
                      <a:r>
                        <a:rPr lang="en-GB" sz="1000">
                          <a:latin typeface="Tahoma"/>
                          <a:ea typeface="Tahoma"/>
                          <a:cs typeface="Times New Roman"/>
                        </a:rPr>
                        <a:t>Celebrate yourself</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Feel good about yourself and our achievements!  Reward yourself for the things you do and look for your positive qualities and strengths – give yourself encouragement.  Take pride in yourself and your skills and abilities.  Accept yourself for who you are and what you are and set realistic expectations for yourself.</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49799">
                <a:tc>
                  <a:txBody>
                    <a:bodyPr/>
                    <a:lstStyle/>
                    <a:p>
                      <a:pPr marL="0" marR="0" indent="0">
                        <a:spcBef>
                          <a:spcPts val="0"/>
                        </a:spcBef>
                        <a:spcAft>
                          <a:spcPts val="0"/>
                        </a:spcAft>
                      </a:pPr>
                      <a:r>
                        <a:rPr lang="en-GB" sz="1000">
                          <a:latin typeface="Tahoma"/>
                          <a:ea typeface="Tahoma"/>
                          <a:cs typeface="Times New Roman"/>
                        </a:rPr>
                        <a:t>Cross the word ‘failure’ out of the dictionary</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Stop thinking of things in terms of success and failure.  When things don’t go the way you want, instead think of what you can learn from the experience and what steps you will take next to move towards your goal.</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62349">
                <a:tc>
                  <a:txBody>
                    <a:bodyPr/>
                    <a:lstStyle/>
                    <a:p>
                      <a:pPr marL="0" marR="0" indent="0">
                        <a:spcBef>
                          <a:spcPts val="0"/>
                        </a:spcBef>
                        <a:spcAft>
                          <a:spcPts val="0"/>
                        </a:spcAft>
                      </a:pPr>
                      <a:r>
                        <a:rPr lang="en-GB" sz="1000">
                          <a:latin typeface="Tahoma"/>
                          <a:ea typeface="Tahoma"/>
                          <a:cs typeface="Times New Roman"/>
                        </a:rPr>
                        <a:t>Look for beauty</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Slow down and take in the beauty of the world around you.  It is amazing what you will see if you start looking for things you can enjoy.</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174900">
                <a:tc>
                  <a:txBody>
                    <a:bodyPr/>
                    <a:lstStyle/>
                    <a:p>
                      <a:pPr marL="0" marR="0" indent="0">
                        <a:spcBef>
                          <a:spcPts val="0"/>
                        </a:spcBef>
                        <a:spcAft>
                          <a:spcPts val="0"/>
                        </a:spcAft>
                      </a:pPr>
                      <a:r>
                        <a:rPr lang="en-GB" sz="1000">
                          <a:latin typeface="Tahoma"/>
                          <a:ea typeface="Tahoma"/>
                          <a:cs typeface="Times New Roman"/>
                        </a:rPr>
                        <a:t>Be grateful</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Think about the things you have in your life that you are grateful for.  Each day remind yourself of these things and be thankful.</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62349">
                <a:tc>
                  <a:txBody>
                    <a:bodyPr/>
                    <a:lstStyle/>
                    <a:p>
                      <a:pPr marL="0" marR="0" indent="0">
                        <a:spcBef>
                          <a:spcPts val="0"/>
                        </a:spcBef>
                        <a:spcAft>
                          <a:spcPts val="0"/>
                        </a:spcAft>
                      </a:pPr>
                      <a:r>
                        <a:rPr lang="en-GB" sz="1000">
                          <a:latin typeface="Tahoma"/>
                          <a:ea typeface="Tahoma"/>
                          <a:cs typeface="Times New Roman"/>
                        </a:rPr>
                        <a:t>Meditation and relaxation exercises</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Try different forms of meditation and relaxation until you find ones that suit you – but be patient, it takes practice to be able to switch off your brain and relax.</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62349">
                <a:tc>
                  <a:txBody>
                    <a:bodyPr/>
                    <a:lstStyle/>
                    <a:p>
                      <a:pPr marL="0" marR="0" indent="0">
                        <a:spcBef>
                          <a:spcPts val="0"/>
                        </a:spcBef>
                        <a:spcAft>
                          <a:spcPts val="0"/>
                        </a:spcAft>
                      </a:pPr>
                      <a:r>
                        <a:rPr lang="en-GB" sz="1000">
                          <a:latin typeface="Tahoma"/>
                          <a:ea typeface="Tahoma"/>
                          <a:cs typeface="Times New Roman"/>
                        </a:rPr>
                        <a:t>Use visualisations</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spcBef>
                          <a:spcPts val="0"/>
                        </a:spcBef>
                        <a:spcAft>
                          <a:spcPts val="0"/>
                        </a:spcAft>
                      </a:pPr>
                      <a:r>
                        <a:rPr lang="en-GB" sz="1000">
                          <a:latin typeface="Tahoma"/>
                          <a:ea typeface="Tahoma"/>
                          <a:cs typeface="Times New Roman"/>
                        </a:rPr>
                        <a:t>Create positive mental movies in your mind of how you would like things to be and imagine these as vividly and regularly as possible.</a:t>
                      </a:r>
                      <a:endParaRPr lang="en-US" sz="1000">
                        <a:latin typeface="Tahoma"/>
                        <a:ea typeface="Tahoma"/>
                        <a:cs typeface="Times New Roman"/>
                      </a:endParaRPr>
                    </a:p>
                  </a:txBody>
                  <a:tcPr marL="26111" marR="2611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03437362"/>
      </p:ext>
    </p:extLst>
  </p:cSld>
  <p:clrMapOvr>
    <a:masterClrMapping/>
  </p:clrMapOvr>
  <mc:AlternateContent xmlns:mc="http://schemas.openxmlformats.org/markup-compatibility/2006" xmlns:p14="http://schemas.microsoft.com/office/powerpoint/2010/main">
    <mc:Choice Requires="p14">
      <p:transition spd="slow" p14:dur="2000" advTm="131718"/>
    </mc:Choice>
    <mc:Fallback xmlns="">
      <p:transition spd="slow" advTm="131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sp>
        <p:nvSpPr>
          <p:cNvPr id="3" name="Content Placeholder 2"/>
          <p:cNvSpPr>
            <a:spLocks noGrp="1"/>
          </p:cNvSpPr>
          <p:nvPr>
            <p:ph sz="half" idx="1"/>
          </p:nvPr>
        </p:nvSpPr>
        <p:spPr/>
        <p:txBody>
          <a:bodyPr>
            <a:normAutofit fontScale="85000" lnSpcReduction="20000"/>
          </a:bodyPr>
          <a:lstStyle/>
          <a:p>
            <a:pPr fontAlgn="t"/>
            <a:r>
              <a:rPr lang="en-GB"/>
              <a:t>Relax yourself</a:t>
            </a:r>
          </a:p>
          <a:p>
            <a:pPr fontAlgn="t"/>
            <a:r>
              <a:rPr lang="en-GB"/>
              <a:t>Take mini-breaks</a:t>
            </a:r>
          </a:p>
          <a:p>
            <a:pPr fontAlgn="t"/>
            <a:r>
              <a:rPr lang="en-GB"/>
              <a:t>Do something active</a:t>
            </a:r>
          </a:p>
          <a:p>
            <a:pPr fontAlgn="t"/>
            <a:r>
              <a:rPr lang="en-GB"/>
              <a:t>Spend time with people whose company you enjoy</a:t>
            </a:r>
          </a:p>
          <a:p>
            <a:pPr fontAlgn="t"/>
            <a:r>
              <a:rPr lang="en-GB"/>
              <a:t>Positive self-talk</a:t>
            </a:r>
          </a:p>
          <a:p>
            <a:pPr fontAlgn="t"/>
            <a:r>
              <a:rPr lang="en-GB"/>
              <a:t>Friends and family</a:t>
            </a:r>
          </a:p>
          <a:p>
            <a:pPr fontAlgn="t"/>
            <a:r>
              <a:rPr lang="en-GB"/>
              <a:t>Get organised</a:t>
            </a:r>
          </a:p>
          <a:p>
            <a:pPr fontAlgn="t"/>
            <a:r>
              <a:rPr lang="en-GB"/>
              <a:t>Write down your thoughts</a:t>
            </a:r>
          </a:p>
          <a:p>
            <a:endParaRPr lang="en-GB"/>
          </a:p>
        </p:txBody>
      </p:sp>
      <p:sp>
        <p:nvSpPr>
          <p:cNvPr id="5" name="Content Placeholder 4"/>
          <p:cNvSpPr>
            <a:spLocks noGrp="1"/>
          </p:cNvSpPr>
          <p:nvPr>
            <p:ph sz="half" idx="2"/>
          </p:nvPr>
        </p:nvSpPr>
        <p:spPr/>
        <p:txBody>
          <a:bodyPr>
            <a:normAutofit fontScale="85000" lnSpcReduction="20000"/>
          </a:bodyPr>
          <a:lstStyle/>
          <a:p>
            <a:pPr fontAlgn="t"/>
            <a:r>
              <a:rPr lang="en-GB"/>
              <a:t>Mountains vs molehills</a:t>
            </a:r>
          </a:p>
          <a:p>
            <a:pPr fontAlgn="t"/>
            <a:r>
              <a:rPr lang="en-GB"/>
              <a:t>Laugh out loud</a:t>
            </a:r>
          </a:p>
          <a:p>
            <a:pPr fontAlgn="t"/>
            <a:r>
              <a:rPr lang="en-GB"/>
              <a:t>Deal with anger</a:t>
            </a:r>
          </a:p>
          <a:p>
            <a:pPr fontAlgn="t"/>
            <a:r>
              <a:rPr lang="en-GB"/>
              <a:t>Breathe deeply</a:t>
            </a:r>
          </a:p>
          <a:p>
            <a:pPr fontAlgn="t"/>
            <a:r>
              <a:rPr lang="en-GB"/>
              <a:t>Celebrate yourself</a:t>
            </a:r>
          </a:p>
          <a:p>
            <a:pPr fontAlgn="t"/>
            <a:r>
              <a:rPr lang="en-GB"/>
              <a:t>Cross the word ‘failure’ out of the dictionary</a:t>
            </a:r>
          </a:p>
          <a:p>
            <a:pPr fontAlgn="t"/>
            <a:r>
              <a:rPr lang="en-GB"/>
              <a:t>Look for beauty</a:t>
            </a:r>
          </a:p>
          <a:p>
            <a:pPr fontAlgn="t"/>
            <a:r>
              <a:rPr lang="en-GB"/>
              <a:t>Be grateful</a:t>
            </a:r>
          </a:p>
          <a:p>
            <a:pPr fontAlgn="t"/>
            <a:r>
              <a:rPr lang="en-GB"/>
              <a:t>Meditation and relaxation exercises</a:t>
            </a:r>
          </a:p>
          <a:p>
            <a:pPr fontAlgn="t"/>
            <a:r>
              <a:rPr lang="en-GB"/>
              <a:t>Use visualisations</a:t>
            </a:r>
          </a:p>
          <a:p>
            <a:endParaRPr lang="en-GB"/>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62995743"/>
      </p:ext>
    </p:extLst>
  </p:cSld>
  <p:clrMapOvr>
    <a:masterClrMapping/>
  </p:clrMapOvr>
  <mc:AlternateContent xmlns:mc="http://schemas.openxmlformats.org/markup-compatibility/2006" xmlns:p14="http://schemas.microsoft.com/office/powerpoint/2010/main">
    <mc:Choice Requires="p14">
      <p:transition spd="slow" p14:dur="2000" advTm="7299"/>
    </mc:Choice>
    <mc:Fallback xmlns="">
      <p:transition spd="slow" advTm="7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10.  Environment </a:t>
            </a:r>
          </a:p>
        </p:txBody>
      </p:sp>
      <p:pic>
        <p:nvPicPr>
          <p:cNvPr id="5" name="Content Placeholder 4" descr="untidy study.jpg"/>
          <p:cNvPicPr>
            <a:picLocks noGrp="1" noChangeAspect="1"/>
          </p:cNvPicPr>
          <p:nvPr>
            <p:ph sz="half" idx="1"/>
          </p:nvPr>
        </p:nvPicPr>
        <p:blipFill>
          <a:blip r:embed="rId4" cstate="print"/>
          <a:stretch>
            <a:fillRect/>
          </a:stretch>
        </p:blipFill>
        <p:spPr>
          <a:xfrm>
            <a:off x="0" y="1556792"/>
            <a:ext cx="4375121" cy="2544713"/>
          </a:xfrm>
        </p:spPr>
      </p:pic>
      <p:pic>
        <p:nvPicPr>
          <p:cNvPr id="7" name="Picture 6" descr="tidy study.jpg"/>
          <p:cNvPicPr>
            <a:picLocks noChangeAspect="1"/>
          </p:cNvPicPr>
          <p:nvPr/>
        </p:nvPicPr>
        <p:blipFill>
          <a:blip r:embed="rId5" cstate="print"/>
          <a:stretch>
            <a:fillRect/>
          </a:stretch>
        </p:blipFill>
        <p:spPr>
          <a:xfrm>
            <a:off x="4499992" y="3356992"/>
            <a:ext cx="4224469" cy="316835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90708123"/>
      </p:ext>
    </p:extLst>
  </p:cSld>
  <p:clrMapOvr>
    <a:masterClrMapping/>
  </p:clrMapOvr>
  <mc:AlternateContent xmlns:mc="http://schemas.openxmlformats.org/markup-compatibility/2006" xmlns:p14="http://schemas.microsoft.com/office/powerpoint/2010/main">
    <mc:Choice Requires="p14">
      <p:transition spd="slow" p14:dur="2000" advTm="36602"/>
    </mc:Choice>
    <mc:Fallback xmlns="">
      <p:transition spd="slow" advTm="36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GB" sz="3100"/>
              <a:t>The ideal conditions for your home study environment are as follows:</a:t>
            </a:r>
            <a:endParaRPr lang="en-US"/>
          </a:p>
        </p:txBody>
      </p:sp>
      <p:sp>
        <p:nvSpPr>
          <p:cNvPr id="6" name="Content Placeholder 5"/>
          <p:cNvSpPr>
            <a:spLocks noGrp="1"/>
          </p:cNvSpPr>
          <p:nvPr>
            <p:ph sz="half" idx="1"/>
          </p:nvPr>
        </p:nvSpPr>
        <p:spPr/>
        <p:txBody>
          <a:bodyPr>
            <a:normAutofit fontScale="62500" lnSpcReduction="20000"/>
          </a:bodyPr>
          <a:lstStyle/>
          <a:p>
            <a:pPr>
              <a:buNone/>
            </a:pPr>
            <a:r>
              <a:rPr lang="en-GB"/>
              <a:t> </a:t>
            </a:r>
            <a:endParaRPr lang="en-US"/>
          </a:p>
          <a:p>
            <a:r>
              <a:rPr lang="en-GB" b="1"/>
              <a:t>Quiet/Private</a:t>
            </a:r>
            <a:endParaRPr lang="en-US"/>
          </a:p>
          <a:p>
            <a:pPr>
              <a:buNone/>
            </a:pPr>
            <a:r>
              <a:rPr lang="en-GB"/>
              <a:t> </a:t>
            </a:r>
            <a:endParaRPr lang="en-US"/>
          </a:p>
          <a:p>
            <a:r>
              <a:rPr lang="en-GB" b="1"/>
              <a:t>Distraction Free</a:t>
            </a:r>
            <a:endParaRPr lang="en-US"/>
          </a:p>
          <a:p>
            <a:pPr>
              <a:buNone/>
            </a:pPr>
            <a:r>
              <a:rPr lang="en-GB"/>
              <a:t> </a:t>
            </a:r>
            <a:endParaRPr lang="en-US"/>
          </a:p>
          <a:p>
            <a:r>
              <a:rPr lang="en-GB" b="1"/>
              <a:t>Music</a:t>
            </a:r>
            <a:endParaRPr lang="en-US"/>
          </a:p>
          <a:p>
            <a:pPr>
              <a:buNone/>
            </a:pPr>
            <a:r>
              <a:rPr lang="en-GB"/>
              <a:t> </a:t>
            </a:r>
            <a:endParaRPr lang="en-US"/>
          </a:p>
          <a:p>
            <a:r>
              <a:rPr lang="en-GB" b="1"/>
              <a:t>Supportive Chair</a:t>
            </a:r>
            <a:endParaRPr lang="en-US"/>
          </a:p>
          <a:p>
            <a:pPr>
              <a:buNone/>
            </a:pPr>
            <a:r>
              <a:rPr lang="en-GB"/>
              <a:t> </a:t>
            </a:r>
            <a:endParaRPr lang="en-US"/>
          </a:p>
          <a:p>
            <a:pPr>
              <a:buNone/>
            </a:pPr>
            <a:endParaRPr lang="en-US"/>
          </a:p>
        </p:txBody>
      </p:sp>
      <p:sp>
        <p:nvSpPr>
          <p:cNvPr id="8" name="Content Placeholder 7"/>
          <p:cNvSpPr>
            <a:spLocks noGrp="1"/>
          </p:cNvSpPr>
          <p:nvPr>
            <p:ph sz="half" idx="2"/>
          </p:nvPr>
        </p:nvSpPr>
        <p:spPr>
          <a:xfrm>
            <a:off x="4716016" y="1124744"/>
            <a:ext cx="4038600" cy="3489251"/>
          </a:xfrm>
        </p:spPr>
        <p:txBody>
          <a:bodyPr>
            <a:normAutofit fontScale="62500" lnSpcReduction="20000"/>
          </a:bodyPr>
          <a:lstStyle/>
          <a:p>
            <a:endParaRPr lang="en-GB" b="1"/>
          </a:p>
          <a:p>
            <a:endParaRPr lang="en-GB" b="1"/>
          </a:p>
          <a:p>
            <a:endParaRPr lang="en-GB" b="1"/>
          </a:p>
          <a:p>
            <a:r>
              <a:rPr lang="en-GB" b="1"/>
              <a:t>Good Lighting</a:t>
            </a:r>
            <a:endParaRPr lang="en-GB"/>
          </a:p>
          <a:p>
            <a:endParaRPr lang="en-GB"/>
          </a:p>
          <a:p>
            <a:r>
              <a:rPr lang="en-GB" b="1"/>
              <a:t>Clear Workspace</a:t>
            </a:r>
            <a:endParaRPr lang="en-US"/>
          </a:p>
          <a:p>
            <a:pPr>
              <a:buNone/>
            </a:pPr>
            <a:r>
              <a:rPr lang="en-GB"/>
              <a:t> </a:t>
            </a:r>
            <a:endParaRPr lang="en-US"/>
          </a:p>
          <a:p>
            <a:r>
              <a:rPr lang="en-GB" b="1"/>
              <a:t>Storage</a:t>
            </a:r>
            <a:endParaRPr lang="en-US"/>
          </a:p>
          <a:p>
            <a:pPr>
              <a:buNone/>
            </a:pPr>
            <a:r>
              <a:rPr lang="en-GB"/>
              <a:t> </a:t>
            </a:r>
            <a:endParaRPr lang="en-US"/>
          </a:p>
          <a:p>
            <a:r>
              <a:rPr lang="en-GB" b="1"/>
              <a:t>Ventilation</a:t>
            </a:r>
            <a:endParaRPr lang="en-US"/>
          </a:p>
          <a:p>
            <a:pPr>
              <a:buNone/>
            </a:pPr>
            <a:r>
              <a:rPr lang="en-GB"/>
              <a:t> </a:t>
            </a:r>
            <a:endParaRPr lang="en-US"/>
          </a:p>
          <a:p>
            <a:r>
              <a:rPr lang="en-GB" b="1"/>
              <a:t>Ergonomics</a:t>
            </a:r>
            <a:endParaRPr lang="en-US"/>
          </a:p>
          <a:p>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8237633"/>
      </p:ext>
    </p:extLst>
  </p:cSld>
  <p:clrMapOvr>
    <a:masterClrMapping/>
  </p:clrMapOvr>
  <mc:AlternateContent xmlns:mc="http://schemas.openxmlformats.org/markup-compatibility/2006" xmlns:p14="http://schemas.microsoft.com/office/powerpoint/2010/main">
    <mc:Choice Requires="p14">
      <p:transition spd="slow" p14:dur="2000" advTm="37069"/>
    </mc:Choice>
    <mc:Fallback xmlns="">
      <p:transition spd="slow" advTm="37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0"/>
            <a:ext cx="8229600" cy="6597352"/>
          </a:xfrm>
        </p:spPr>
        <p:txBody>
          <a:bodyPr>
            <a:normAutofit fontScale="77500" lnSpcReduction="20000"/>
          </a:bodyPr>
          <a:lstStyle/>
          <a:p>
            <a:pPr marL="0" indent="0">
              <a:buNone/>
            </a:pPr>
            <a:r>
              <a:rPr lang="en-GB" sz="3400" b="1"/>
              <a:t>The reluctant learner</a:t>
            </a:r>
            <a:endParaRPr lang="en-GB" sz="3400"/>
          </a:p>
          <a:p>
            <a:r>
              <a:rPr lang="en-GB" sz="3400" b="1"/>
              <a:t> </a:t>
            </a:r>
            <a:r>
              <a:rPr lang="en-GB" sz="3400"/>
              <a:t>The six-o’clock-in-the-evening-enthusiastic-determined-and well-intentioned-studier-until-midnight is a person with whom you are probably already familiar.  At 6pm the student approaches his (or her) desk, and carefully organises everything in preparation for the study period to follow.  Having everything in place, he next carefully adjusts each item again, giving him time to complete the first excuse</a:t>
            </a:r>
          </a:p>
          <a:p>
            <a:r>
              <a:rPr lang="en-GB" sz="3400"/>
              <a:t>He’ll read all articles of interest in the newspaper</a:t>
            </a:r>
          </a:p>
          <a:p>
            <a:r>
              <a:rPr lang="en-GB" sz="3400"/>
              <a:t>Now he has such small things completely out of the way before settling down to the task at hand</a:t>
            </a:r>
          </a:p>
          <a:p>
            <a:r>
              <a:rPr lang="en-GB" sz="3400"/>
              <a:t>Then it seems like a good idea to plan for the evening’s first break – perhaps an interesting programme between 8 – 8.30pm</a:t>
            </a:r>
          </a:p>
          <a:p>
            <a:r>
              <a:rPr lang="en-GB" sz="3400"/>
              <a:t>He finds the programme, and it inevitably starts at about 7pm</a:t>
            </a:r>
          </a:p>
          <a:p>
            <a:r>
              <a:rPr lang="en-GB" sz="3400"/>
              <a:t>He returns to his desk at 7.45pm, because the beginning of the next programme was also a bit more interesting</a:t>
            </a:r>
          </a:p>
          <a:p>
            <a:endParaRPr lang="en-GB"/>
          </a:p>
          <a:p>
            <a:endParaRPr lang="en-GB"/>
          </a:p>
          <a:p>
            <a:endParaRPr lang="en-GB"/>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5368412"/>
      </p:ext>
    </p:extLst>
  </p:cSld>
  <p:clrMapOvr>
    <a:masterClrMapping/>
  </p:clrMapOvr>
  <mc:AlternateContent xmlns:mc="http://schemas.openxmlformats.org/markup-compatibility/2006" xmlns:p14="http://schemas.microsoft.com/office/powerpoint/2010/main">
    <mc:Choice Requires="p14">
      <p:transition spd="slow" p14:dur="2000" advTm="127958"/>
    </mc:Choice>
    <mc:Fallback xmlns="">
      <p:transition spd="slow" advTm="127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20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51520" y="0"/>
            <a:ext cx="8640960" cy="6858000"/>
          </a:xfrm>
        </p:spPr>
        <p:txBody>
          <a:bodyPr>
            <a:normAutofit fontScale="55000" lnSpcReduction="20000"/>
          </a:bodyPr>
          <a:lstStyle/>
          <a:p>
            <a:r>
              <a:rPr lang="en-GB" sz="5100"/>
              <a:t>He remembers that phone call and text messages from two fellow students,  these are best cleared out of the way before the serious studying begins</a:t>
            </a:r>
          </a:p>
          <a:p>
            <a:r>
              <a:rPr lang="en-GB" sz="5100"/>
              <a:t>The phone call and texts are coming back and forth, of course, are much more interesting and longer than originally planned, but eventually the intrepid studier finds himself back at his desk at about 8.30pm</a:t>
            </a:r>
          </a:p>
          <a:p>
            <a:r>
              <a:rPr lang="en-GB" sz="5100"/>
              <a:t>He actually sits down at the desk, opens the book with a display of physical determination and starts to read (usually at page one) as he experiences the first pangs of hunger and thirst</a:t>
            </a:r>
          </a:p>
          <a:p>
            <a:r>
              <a:rPr lang="en-GB" sz="5100"/>
              <a:t>The snack becomes a feast</a:t>
            </a:r>
          </a:p>
          <a:p>
            <a:r>
              <a:rPr lang="en-GB" sz="5100"/>
              <a:t>Having removed his final obstacle, he returns to his desk The first couple of sentences on page one are looked at again... as the studier realises that his stomach is feeling decidedly heavy and a general drowsiness seems to have set in.  Far better at this juncture to watch that other interesting half hour programme at 10pm</a:t>
            </a:r>
            <a:endParaRPr lang="en-GB" sz="5100" b="1"/>
          </a:p>
          <a:p>
            <a:endParaRPr lang="en-GB"/>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5482807"/>
      </p:ext>
    </p:extLst>
  </p:cSld>
  <p:clrMapOvr>
    <a:masterClrMapping/>
  </p:clrMapOvr>
  <mc:AlternateContent xmlns:mc="http://schemas.openxmlformats.org/markup-compatibility/2006" xmlns:p14="http://schemas.microsoft.com/office/powerpoint/2010/main">
    <mc:Choice Requires="p14">
      <p:transition spd="slow" p14:dur="2000" advTm="83025"/>
    </mc:Choice>
    <mc:Fallback xmlns="">
      <p:transition spd="slow" advTm="83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457200" y="0"/>
            <a:ext cx="8229600" cy="6525344"/>
          </a:xfrm>
        </p:spPr>
        <p:txBody>
          <a:bodyPr>
            <a:normAutofit/>
          </a:bodyPr>
          <a:lstStyle/>
          <a:p>
            <a:endParaRPr lang="en-GB"/>
          </a:p>
          <a:p>
            <a:r>
              <a:rPr lang="en-GB"/>
              <a:t>At midnight we find him asleep in front of the TV</a:t>
            </a:r>
          </a:p>
          <a:p>
            <a:r>
              <a:rPr lang="en-GB"/>
              <a:t>Even at this point, when he has been woken up by whoever comes into the room, he will think that things have not gone too badly, for after all he had a good rest, a good meal, watched some interesting and relaxing programmes, fulfilled his social commitments to his friends, digested the day’s information, and got everything completely out of the way so that tomorrow at 6pm...</a:t>
            </a:r>
          </a:p>
          <a:p>
            <a:endParaRPr lang="en-GB"/>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30086594"/>
      </p:ext>
    </p:extLst>
  </p:cSld>
  <p:clrMapOvr>
    <a:masterClrMapping/>
  </p:clrMapOvr>
  <mc:AlternateContent xmlns:mc="http://schemas.openxmlformats.org/markup-compatibility/2006" xmlns:p14="http://schemas.microsoft.com/office/powerpoint/2010/main">
    <mc:Choice Requires="p14">
      <p:transition spd="slow" p14:dur="2000" advTm="36460"/>
    </mc:Choice>
    <mc:Fallback xmlns="">
      <p:transition spd="slow" advTm="36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20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pPr eaLnBrk="1" hangingPunct="1"/>
            <a:endParaRPr lang="en-GB" altLang="en-US"/>
          </a:p>
        </p:txBody>
      </p:sp>
      <p:pic>
        <p:nvPicPr>
          <p:cNvPr id="3075" name="Content Placeholder 3" descr="why do we forget  Joe story.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827088" y="0"/>
            <a:ext cx="8853487" cy="685800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7180037"/>
      </p:ext>
    </p:extLst>
  </p:cSld>
  <p:clrMapOvr>
    <a:masterClrMapping/>
  </p:clrMapOvr>
  <mc:AlternateContent xmlns:mc="http://schemas.openxmlformats.org/markup-compatibility/2006" xmlns:p14="http://schemas.microsoft.com/office/powerpoint/2010/main">
    <mc:Choice Requires="p14">
      <p:transition spd="slow" p14:dur="2000" advTm="31683"/>
    </mc:Choice>
    <mc:Fallback xmlns="">
      <p:transition spd="slow" advTm="31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GB" sz="9600" dirty="0"/>
              <a:t>The Big Enemy </a:t>
            </a:r>
          </a:p>
        </p:txBody>
      </p:sp>
      <p:sp>
        <p:nvSpPr>
          <p:cNvPr id="6" name="Content Placeholder 5"/>
          <p:cNvSpPr>
            <a:spLocks noGrp="1"/>
          </p:cNvSpPr>
          <p:nvPr>
            <p:ph idx="1"/>
          </p:nvPr>
        </p:nvSpPr>
        <p:spPr/>
        <p:txBody>
          <a:bodyPr>
            <a:normAutofit/>
          </a:bodyPr>
          <a:lstStyle/>
          <a:p>
            <a:r>
              <a:rPr lang="en-GB" sz="7200" dirty="0"/>
              <a:t>Procrastination </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965864"/>
      </p:ext>
    </p:extLst>
  </p:cSld>
  <p:clrMapOvr>
    <a:masterClrMapping/>
  </p:clrMapOvr>
  <mc:AlternateContent xmlns:mc="http://schemas.openxmlformats.org/markup-compatibility/2006" xmlns:p14="http://schemas.microsoft.com/office/powerpoint/2010/main">
    <mc:Choice Requires="p14">
      <p:transition spd="slow" p14:dur="2000" advTm="21118"/>
    </mc:Choice>
    <mc:Fallback xmlns="">
      <p:transition spd="slow" advTm="21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92857458"/>
      </p:ext>
    </p:extLst>
  </p:cSld>
  <p:clrMapOvr>
    <a:masterClrMapping/>
  </p:clrMapOvr>
  <mc:AlternateContent xmlns:mc="http://schemas.openxmlformats.org/markup-compatibility/2006" xmlns:p14="http://schemas.microsoft.com/office/powerpoint/2010/main">
    <mc:Choice Requires="p14">
      <p:transition spd="slow" p14:dur="2000" advTm="41008"/>
    </mc:Choice>
    <mc:Fallback xmlns="">
      <p:transition spd="slow" advTm="41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endParaRPr lang="en-GB" altLang="en-US"/>
          </a:p>
        </p:txBody>
      </p:sp>
      <p:pic>
        <p:nvPicPr>
          <p:cNvPr id="4099" name="Content Placeholder 3" descr="why do we forget record chart   joe story.jpg"/>
          <p:cNvPicPr>
            <a:picLocks noGrp="1" noChangeAspect="1"/>
          </p:cNvPicPr>
          <p:nvPr>
            <p:ph idx="1"/>
          </p:nvPr>
        </p:nvPicPr>
        <p:blipFill>
          <a:blip r:embed="rId4">
            <a:extLst>
              <a:ext uri="{28A0092B-C50C-407E-A947-70E740481C1C}">
                <a14:useLocalDpi xmlns:a14="http://schemas.microsoft.com/office/drawing/2010/main" val="0"/>
              </a:ext>
            </a:extLst>
          </a:blip>
          <a:srcRect/>
          <a:stretch>
            <a:fillRect/>
          </a:stretch>
        </p:blipFill>
        <p:spPr>
          <a:xfrm>
            <a:off x="404813" y="476250"/>
            <a:ext cx="7851775" cy="638175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00716534"/>
      </p:ext>
    </p:extLst>
  </p:cSld>
  <p:clrMapOvr>
    <a:masterClrMapping/>
  </p:clrMapOvr>
  <mc:AlternateContent xmlns:mc="http://schemas.openxmlformats.org/markup-compatibility/2006" xmlns:p14="http://schemas.microsoft.com/office/powerpoint/2010/main">
    <mc:Choice Requires="p14">
      <p:transition spd="slow" p14:dur="2000" advTm="119624"/>
    </mc:Choice>
    <mc:Fallback xmlns="">
      <p:transition spd="slow" advTm="119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1. Memory </a:t>
            </a:r>
          </a:p>
        </p:txBody>
      </p:sp>
      <p:sp>
        <p:nvSpPr>
          <p:cNvPr id="3" name="Content Placeholder 2"/>
          <p:cNvSpPr>
            <a:spLocks noGrp="1"/>
          </p:cNvSpPr>
          <p:nvPr>
            <p:ph idx="1"/>
          </p:nvPr>
        </p:nvSpPr>
        <p:spPr/>
        <p:txBody>
          <a:bodyPr vert="horz" lIns="91440" tIns="45720" rIns="91440" bIns="45720" rtlCol="0" anchor="t">
            <a:normAutofit/>
          </a:bodyPr>
          <a:lstStyle/>
          <a:p>
            <a:endParaRPr lang="en-US" sz="3800" b="1" dirty="0">
              <a:cs typeface="Calibri"/>
            </a:endParaRPr>
          </a:p>
          <a:p>
            <a:endParaRPr lang="en-US" b="1" dirty="0">
              <a:ea typeface="+mn-lt"/>
              <a:cs typeface="+mn-lt"/>
            </a:endParaRPr>
          </a:p>
          <a:p>
            <a:endParaRPr lang="en-US" b="1" dirty="0">
              <a:ea typeface="+mn-lt"/>
              <a:cs typeface="+mn-lt"/>
            </a:endParaRPr>
          </a:p>
          <a:p>
            <a:endParaRPr lang="en-US" dirty="0">
              <a:cs typeface="Calibri"/>
            </a:endParaRPr>
          </a:p>
          <a:p>
            <a:endParaRPr lang="en-US" dirty="0">
              <a:cs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9543750"/>
      </p:ext>
    </p:extLst>
  </p:cSld>
  <p:clrMapOvr>
    <a:masterClrMapping/>
  </p:clrMapOvr>
  <mc:AlternateContent xmlns:mc="http://schemas.openxmlformats.org/markup-compatibility/2006" xmlns:p14="http://schemas.microsoft.com/office/powerpoint/2010/main">
    <mc:Choice Requires="p14">
      <p:transition spd="slow" p14:dur="2000" advTm="4118"/>
    </mc:Choice>
    <mc:Fallback xmlns="">
      <p:transition spd="slow" advTm="4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7" name="Rectangle 9"/>
          <p:cNvSpPr>
            <a:spLocks noGrp="1" noChangeArrowheads="1"/>
          </p:cNvSpPr>
          <p:nvPr>
            <p:ph type="title"/>
          </p:nvPr>
        </p:nvSpPr>
        <p:spPr/>
        <p:txBody>
          <a:bodyPr>
            <a:normAutofit/>
          </a:bodyPr>
          <a:lstStyle/>
          <a:p>
            <a:r>
              <a:rPr lang="en-US"/>
              <a:t>Long Term and Short Term Memory </a:t>
            </a:r>
          </a:p>
        </p:txBody>
      </p:sp>
      <p:pic>
        <p:nvPicPr>
          <p:cNvPr id="2056" name="Picture 8" descr="revision long term short term"/>
          <p:cNvPicPr>
            <a:picLocks noGrp="1" noChangeAspect="1" noChangeArrowheads="1"/>
          </p:cNvPicPr>
          <p:nvPr>
            <p:ph idx="1"/>
          </p:nvPr>
        </p:nvPicPr>
        <p:blipFill>
          <a:blip r:embed="rId4" cstate="print"/>
          <a:srcRect/>
          <a:stretch>
            <a:fillRect/>
          </a:stretch>
        </p:blipFill>
        <p:spPr>
          <a:xfrm>
            <a:off x="539552" y="1268760"/>
            <a:ext cx="8280400" cy="5167511"/>
          </a:xfrm>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06521007"/>
      </p:ext>
    </p:extLst>
  </p:cSld>
  <p:clrMapOvr>
    <a:masterClrMapping/>
  </p:clrMapOvr>
  <mc:AlternateContent xmlns:mc="http://schemas.openxmlformats.org/markup-compatibility/2006" xmlns:p14="http://schemas.microsoft.com/office/powerpoint/2010/main">
    <mc:Choice Requires="p14">
      <p:transition spd="slow" p14:dur="2000" advTm="222057"/>
    </mc:Choice>
    <mc:Fallback xmlns="">
      <p:transition spd="slow" advTm="222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normAutofit fontScale="90000"/>
          </a:bodyPr>
          <a:lstStyle/>
          <a:p>
            <a:pPr eaLnBrk="1" hangingPunct="1"/>
            <a:r>
              <a:rPr lang="en-GB"/>
              <a:t>Revision Segments  </a:t>
            </a:r>
            <a:br>
              <a:rPr lang="en-GB"/>
            </a:br>
            <a:r>
              <a:rPr lang="en-GB"/>
              <a:t>20 /5/20/ 5 </a:t>
            </a:r>
          </a:p>
        </p:txBody>
      </p:sp>
      <p:pic>
        <p:nvPicPr>
          <p:cNvPr id="2051" name="Content Placeholder 3" descr="short term memory  and longterm memory.jpg"/>
          <p:cNvPicPr>
            <a:picLocks noGrp="1" noChangeAspect="1"/>
          </p:cNvPicPr>
          <p:nvPr>
            <p:ph idx="1"/>
          </p:nvPr>
        </p:nvPicPr>
        <p:blipFill>
          <a:blip r:embed="rId4" cstate="print"/>
          <a:srcRect/>
          <a:stretch>
            <a:fillRect/>
          </a:stretch>
        </p:blipFill>
        <p:spPr>
          <a:xfrm>
            <a:off x="0" y="1516980"/>
            <a:ext cx="8604250" cy="5341020"/>
          </a:xfr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2026645"/>
      </p:ext>
    </p:extLst>
  </p:cSld>
  <p:clrMapOvr>
    <a:masterClrMapping/>
  </p:clrMapOvr>
  <mc:AlternateContent xmlns:mc="http://schemas.openxmlformats.org/markup-compatibility/2006" xmlns:p14="http://schemas.microsoft.com/office/powerpoint/2010/main">
    <mc:Choice Requires="p14">
      <p:transition spd="slow" p14:dur="2000" advTm="107957"/>
    </mc:Choice>
    <mc:Fallback xmlns="">
      <p:transition spd="slow" advTm="107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3206" y="69922"/>
            <a:ext cx="8229600" cy="1143000"/>
          </a:xfrm>
        </p:spPr>
        <p:txBody>
          <a:bodyPr/>
          <a:lstStyle/>
          <a:p>
            <a:r>
              <a:rPr lang="en-US"/>
              <a:t>1. Memory </a:t>
            </a:r>
          </a:p>
        </p:txBody>
      </p:sp>
      <p:sp>
        <p:nvSpPr>
          <p:cNvPr id="3" name="Content Placeholder 2"/>
          <p:cNvSpPr>
            <a:spLocks noGrp="1"/>
          </p:cNvSpPr>
          <p:nvPr>
            <p:ph idx="1"/>
          </p:nvPr>
        </p:nvSpPr>
        <p:spPr/>
        <p:txBody>
          <a:bodyPr vert="horz" lIns="91440" tIns="45720" rIns="91440" bIns="45720" rtlCol="0" anchor="t">
            <a:normAutofit fontScale="85000" lnSpcReduction="10000"/>
          </a:bodyPr>
          <a:lstStyle/>
          <a:p>
            <a:r>
              <a:rPr lang="en-US" sz="3800" b="1" dirty="0"/>
              <a:t>Retrieval Practice </a:t>
            </a:r>
            <a:endParaRPr lang="en-US" dirty="0">
              <a:cs typeface="Calibri"/>
            </a:endParaRPr>
          </a:p>
          <a:p>
            <a:endParaRPr lang="en-US" dirty="0">
              <a:cs typeface="Calibri"/>
            </a:endParaRPr>
          </a:p>
          <a:p>
            <a:r>
              <a:rPr lang="en-US" dirty="0">
                <a:ea typeface="+mn-lt"/>
                <a:cs typeface="+mn-lt"/>
              </a:rPr>
              <a:t>Please see the link to the Leitner method below. </a:t>
            </a:r>
            <a:endParaRPr lang="en-US" dirty="0">
              <a:cs typeface="Calibri"/>
            </a:endParaRPr>
          </a:p>
          <a:p>
            <a:r>
              <a:rPr lang="en-US" dirty="0">
                <a:ea typeface="+mn-lt"/>
                <a:cs typeface="+mn-lt"/>
                <a:hlinkClick r:id="rId4"/>
              </a:rPr>
              <a:t>https://www.youtube.com/watch?v=d9u3KxGCio8</a:t>
            </a:r>
            <a:br>
              <a:rPr lang="en-US" dirty="0">
                <a:ea typeface="+mn-lt"/>
                <a:cs typeface="+mn-lt"/>
              </a:rPr>
            </a:br>
            <a:endParaRPr lang="en-US" dirty="0">
              <a:ea typeface="+mn-lt"/>
              <a:cs typeface="+mn-lt"/>
            </a:endParaRPr>
          </a:p>
          <a:p>
            <a:br>
              <a:rPr lang="en-US" dirty="0"/>
            </a:br>
            <a:r>
              <a:rPr lang="en-US" dirty="0">
                <a:ea typeface="+mn-lt"/>
                <a:cs typeface="+mn-lt"/>
              </a:rPr>
              <a:t>A Year 11 pupil Laurence Kidd came up with a further adaptation which is to create a question on the other side to which the information is the answer to. </a:t>
            </a:r>
            <a:endParaRPr lang="en-US" dirty="0"/>
          </a:p>
          <a:p>
            <a:endParaRPr lang="en-US" b="1" dirty="0">
              <a:ea typeface="+mn-lt"/>
              <a:cs typeface="+mn-lt"/>
            </a:endParaRPr>
          </a:p>
          <a:p>
            <a:endParaRPr lang="en-US" b="1" dirty="0">
              <a:ea typeface="+mn-lt"/>
              <a:cs typeface="+mn-lt"/>
            </a:endParaRPr>
          </a:p>
          <a:p>
            <a:endParaRPr lang="en-US" dirty="0">
              <a:cs typeface="Calibri"/>
            </a:endParaRPr>
          </a:p>
          <a:p>
            <a:endParaRPr lang="en-US" dirty="0">
              <a:cs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12153306"/>
      </p:ext>
    </p:extLst>
  </p:cSld>
  <p:clrMapOvr>
    <a:masterClrMapping/>
  </p:clrMapOvr>
  <mc:AlternateContent xmlns:mc="http://schemas.openxmlformats.org/markup-compatibility/2006" xmlns:p14="http://schemas.microsoft.com/office/powerpoint/2010/main">
    <mc:Choice Requires="p14">
      <p:transition spd="slow" p14:dur="2000" advTm="113547"/>
    </mc:Choice>
    <mc:Fallback xmlns="">
      <p:transition spd="slow" advTm="113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ags/tag2.xml><?xml version="1.0" encoding="utf-8"?>
<p:tagLst xmlns:a="http://schemas.openxmlformats.org/drawingml/2006/main" xmlns:r="http://schemas.openxmlformats.org/officeDocument/2006/relationships" xmlns:p="http://schemas.openxmlformats.org/presentationml/2006/main">
  <p:tag name="TIMING" val="|3|2|3.5|17|29.3"/>
</p:tagLst>
</file>

<file path=ppt/tags/tag3.xml><?xml version="1.0" encoding="utf-8"?>
<p:tagLst xmlns:a="http://schemas.openxmlformats.org/drawingml/2006/main" xmlns:r="http://schemas.openxmlformats.org/officeDocument/2006/relationships" xmlns:p="http://schemas.openxmlformats.org/presentationml/2006/main">
  <p:tag name="TIMING" val="|7.2|1.1|0.7|1.1|0.6|1.1|0.6|1.2|0.6"/>
</p:tagLst>
</file>

<file path=ppt/tags/tag4.xml><?xml version="1.0" encoding="utf-8"?>
<p:tagLst xmlns:a="http://schemas.openxmlformats.org/drawingml/2006/main" xmlns:r="http://schemas.openxmlformats.org/officeDocument/2006/relationships" xmlns:p="http://schemas.openxmlformats.org/presentationml/2006/main">
  <p:tag name="TIMING" val="|1.1|21.3|29.8|12.9|14|21.6|7.6"/>
</p:tagLst>
</file>

<file path=ppt/tags/tag5.xml><?xml version="1.0" encoding="utf-8"?>
<p:tagLst xmlns:a="http://schemas.openxmlformats.org/drawingml/2006/main" xmlns:r="http://schemas.openxmlformats.org/officeDocument/2006/relationships" xmlns:p="http://schemas.openxmlformats.org/presentationml/2006/main">
  <p:tag name="TIMING" val="|0.7|15.3|13.5|15.2|2.2"/>
</p:tagLst>
</file>

<file path=ppt/tags/tag6.xml><?xml version="1.0" encoding="utf-8"?>
<p:tagLst xmlns:a="http://schemas.openxmlformats.org/drawingml/2006/main" xmlns:r="http://schemas.openxmlformats.org/officeDocument/2006/relationships" xmlns:p="http://schemas.openxmlformats.org/presentationml/2006/main">
  <p:tag name="TIMING" val="|0.6|10.7"/>
</p:tagLst>
</file>

<file path=ppt/tags/tag7.xml><?xml version="1.0" encoding="utf-8"?>
<p:tagLst xmlns:a="http://schemas.openxmlformats.org/drawingml/2006/main" xmlns:r="http://schemas.openxmlformats.org/officeDocument/2006/relationships" xmlns:p="http://schemas.openxmlformats.org/presentationml/2006/main">
  <p:tag name="TIMING" val="|8"/>
</p:tagLst>
</file>

<file path=ppt/theme/theme1.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E5F54C9FA637F4A952F4E42F918862E" ma:contentTypeVersion="10" ma:contentTypeDescription="Create a new document." ma:contentTypeScope="" ma:versionID="79f28c35cc159a10f210965f06a78ec1">
  <xsd:schema xmlns:xsd="http://www.w3.org/2001/XMLSchema" xmlns:xs="http://www.w3.org/2001/XMLSchema" xmlns:p="http://schemas.microsoft.com/office/2006/metadata/properties" xmlns:ns2="c3307973-a6da-4613-8d49-a43427016b2b" xmlns:ns3="a5ff2be6-0f37-43f7-9cbe-e34d040ab76e" targetNamespace="http://schemas.microsoft.com/office/2006/metadata/properties" ma:root="true" ma:fieldsID="01821afe6829822846481fe5b96c6521" ns2:_="" ns3:_="">
    <xsd:import namespace="c3307973-a6da-4613-8d49-a43427016b2b"/>
    <xsd:import namespace="a5ff2be6-0f37-43f7-9cbe-e34d040ab7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307973-a6da-4613-8d49-a43427016b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5ff2be6-0f37-43f7-9cbe-e34d040ab7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5ff2be6-0f37-43f7-9cbe-e34d040ab76e">
      <UserInfo>
        <DisplayName>SLT</DisplayName>
        <AccountId>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1BCFA1-2958-42CA-8743-58FC65589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307973-a6da-4613-8d49-a43427016b2b"/>
    <ds:schemaRef ds:uri="a5ff2be6-0f37-43f7-9cbe-e34d040ab7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A06C2E8-846E-4AAD-945A-FAD0C83B5E7E}">
  <ds:schemaRefs>
    <ds:schemaRef ds:uri="http://schemas.microsoft.com/office/infopath/2007/PartnerControls"/>
    <ds:schemaRef ds:uri="http://purl.org/dc/terms/"/>
    <ds:schemaRef ds:uri="http://www.w3.org/XML/1998/namespace"/>
    <ds:schemaRef ds:uri="029a5d9b-5775-468c-a889-0cd9db6c6f96"/>
    <ds:schemaRef ds:uri="08060bca-c47d-4154-99a0-c1d713321b42"/>
    <ds:schemaRef ds:uri="http://purl.org/dc/elements/1.1/"/>
    <ds:schemaRef ds:uri="http://schemas.microsoft.com/office/2006/documentManagement/types"/>
    <ds:schemaRef ds:uri="http://purl.org/dc/dcmitype/"/>
    <ds:schemaRef ds:uri="http://schemas.openxmlformats.org/package/2006/metadata/core-properties"/>
    <ds:schemaRef ds:uri="http://schemas.microsoft.com/office/2006/metadata/properties"/>
    <ds:schemaRef ds:uri="a5ff2be6-0f37-43f7-9cbe-e34d040ab76e"/>
  </ds:schemaRefs>
</ds:datastoreItem>
</file>

<file path=customXml/itemProps3.xml><?xml version="1.0" encoding="utf-8"?>
<ds:datastoreItem xmlns:ds="http://schemas.openxmlformats.org/officeDocument/2006/customXml" ds:itemID="{348DEFD8-49AC-4DC6-BB0D-41940F4D04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493</TotalTime>
  <Words>1730</Words>
  <Application>Microsoft Office PowerPoint</Application>
  <PresentationFormat>On-screen Show (4:3)</PresentationFormat>
  <Paragraphs>270</Paragraphs>
  <Slides>41</Slides>
  <Notes>0</Notes>
  <HiddenSlides>0</HiddenSlides>
  <MMClips>41</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8_Office Theme</vt:lpstr>
      <vt:lpstr>office theme</vt:lpstr>
      <vt:lpstr>Mr Holt  Assistant Headteacher </vt:lpstr>
      <vt:lpstr>Study Skills for Year 11 </vt:lpstr>
      <vt:lpstr>PowerPoint Presentation</vt:lpstr>
      <vt:lpstr>PowerPoint Presentation</vt:lpstr>
      <vt:lpstr>PowerPoint Presentation</vt:lpstr>
      <vt:lpstr>1. Memory </vt:lpstr>
      <vt:lpstr>Long Term and Short Term Memory </vt:lpstr>
      <vt:lpstr>Revision Segments   20 /5/20/ 5 </vt:lpstr>
      <vt:lpstr>1. Memory </vt:lpstr>
      <vt:lpstr>For Further exploration </vt:lpstr>
      <vt:lpstr>Flash Card principles </vt:lpstr>
      <vt:lpstr>How to study successfully with FlashCards? </vt:lpstr>
      <vt:lpstr>Retrieval Practice techniques that improve memory   </vt:lpstr>
      <vt:lpstr>Other memory techniques</vt:lpstr>
      <vt:lpstr>The seven keys Use these keys to memorise</vt:lpstr>
      <vt:lpstr>Memory techniques  and learning styles</vt:lpstr>
      <vt:lpstr>2. Mind Mapping </vt:lpstr>
      <vt:lpstr>PowerPoint Presentation</vt:lpstr>
      <vt:lpstr>PowerPoint Presentation</vt:lpstr>
      <vt:lpstr>3. Summarising Notes </vt:lpstr>
      <vt:lpstr>4 Analogies and Evaluation (Diamond Nines) </vt:lpstr>
      <vt:lpstr>Skill of Analogy </vt:lpstr>
      <vt:lpstr>PowerPoint Presentation</vt:lpstr>
      <vt:lpstr>5 Evaluation (Diamond Nines) </vt:lpstr>
      <vt:lpstr>Evaluation Diamond Nines</vt:lpstr>
      <vt:lpstr>PowerPoint Presentation</vt:lpstr>
      <vt:lpstr>Which of these is the most important  factor  in passing exams? </vt:lpstr>
      <vt:lpstr> 6.  Active learning </vt:lpstr>
      <vt:lpstr>Passive learner  Active learner </vt:lpstr>
      <vt:lpstr>7. Health/Fitness/Diet </vt:lpstr>
      <vt:lpstr>8. Time Management and Planning </vt:lpstr>
      <vt:lpstr>9. Motivation, Managing Stress and Barriers to Study </vt:lpstr>
      <vt:lpstr>PowerPoint Presentation</vt:lpstr>
      <vt:lpstr>PowerPoint Presentation</vt:lpstr>
      <vt:lpstr>10.  Environment </vt:lpstr>
      <vt:lpstr>The ideal conditions for your home study environment are as follows:</vt:lpstr>
      <vt:lpstr>PowerPoint Presentation</vt:lpstr>
      <vt:lpstr>PowerPoint Presentation</vt:lpstr>
      <vt:lpstr>PowerPoint Presentation</vt:lpstr>
      <vt:lpstr>The Big Enemy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St Bede’s  Catholic High School Year 11 Guidance Evening 4th October 2017</dc:title>
  <dc:creator>A. Holt</dc:creator>
  <cp:lastModifiedBy>Mr A Holt</cp:lastModifiedBy>
  <cp:revision>96</cp:revision>
  <dcterms:modified xsi:type="dcterms:W3CDTF">2021-09-13T09:15:21Z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0x0101006E5F54C9FA637F4A952F4E42F918862E</vt:lpwstr>
  </property>
</Properties>
</file>