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11" r:id="rId6"/>
    <p:sldId id="312" r:id="rId7"/>
    <p:sldId id="317" r:id="rId8"/>
    <p:sldId id="313" r:id="rId9"/>
    <p:sldId id="315" r:id="rId10"/>
    <p:sldId id="316" r:id="rId11"/>
    <p:sldId id="318" r:id="rId12"/>
    <p:sldId id="323" r:id="rId13"/>
    <p:sldId id="320" r:id="rId14"/>
    <p:sldId id="321" r:id="rId15"/>
    <p:sldId id="322" r:id="rId16"/>
    <p:sldId id="325" r:id="rId17"/>
    <p:sldId id="32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19" autoAdjust="0"/>
  </p:normalViewPr>
  <p:slideViewPr>
    <p:cSldViewPr snapToGrid="0">
      <p:cViewPr varScale="1">
        <p:scale>
          <a:sx n="76" d="100"/>
          <a:sy n="76" d="100"/>
        </p:scale>
        <p:origin x="72" y="5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custT="1"/>
      <dgm:spPr/>
      <dgm:t>
        <a:bodyPr/>
        <a:lstStyle/>
        <a:p>
          <a:r>
            <a:rPr lang="en-US" sz="2000" b="0" dirty="0"/>
            <a:t>2021</a:t>
          </a: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lstStyle/>
        <a:p>
          <a:r>
            <a:rPr lang="en-US" sz="1400" b="1" dirty="0"/>
            <a:t>NOW</a:t>
          </a:r>
        </a:p>
        <a:p>
          <a:r>
            <a:rPr lang="en-US" sz="1100" dirty="0"/>
            <a:t>WHERE DO I SEE MYSELF IN 10 YEARS TIME?</a:t>
          </a:r>
        </a:p>
        <a:p>
          <a:r>
            <a:rPr lang="en-US" sz="1100" dirty="0"/>
            <a:t>WHAT HAVE I GOT TO DO TO GET THERE?</a:t>
          </a:r>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custT="1"/>
      <dgm:spPr/>
      <dgm:t>
        <a:bodyPr/>
        <a:lstStyle/>
        <a:p>
          <a:r>
            <a:rPr lang="en-US" sz="2000" b="1" dirty="0"/>
            <a:t>2026</a:t>
          </a: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dgm:spPr/>
      <dgm:t>
        <a:bodyPr/>
        <a:lstStyle/>
        <a:p>
          <a:r>
            <a:rPr lang="en-US" dirty="0"/>
            <a:t>AM I DOING THE RIGHT THINGS TO GET TO WHERE I WANT TO BE?</a:t>
          </a:r>
        </a:p>
        <a:p>
          <a:r>
            <a:rPr lang="en-US" dirty="0"/>
            <a:t>HAVE MY IDEAS CHANGED?</a:t>
          </a:r>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custT="1"/>
      <dgm:spPr/>
      <dgm:t>
        <a:bodyPr/>
        <a:lstStyle/>
        <a:p>
          <a:r>
            <a:rPr lang="en-US" sz="2000" b="1" dirty="0"/>
            <a:t>2031</a:t>
          </a: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dgm:spPr/>
      <dgm:t>
        <a:bodyPr/>
        <a:lstStyle/>
        <a:p>
          <a:r>
            <a:rPr lang="en-US" dirty="0"/>
            <a:t>HAVE I ACHIEVED WHAT I SET OUT TO DO?</a:t>
          </a:r>
        </a:p>
        <a:p>
          <a:r>
            <a:rPr lang="en-US" dirty="0"/>
            <a:t>AM I ON TRACK?</a:t>
          </a:r>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CF9C7F8B-ACA5-4AF8-A08B-0E80CF03A32B}" type="pres">
      <dgm:prSet presAssocID="{B52194AD-BC1D-40A5-8061-74ED970CF0EC}" presName="Name0" presStyleCnt="0">
        <dgm:presLayoutVars>
          <dgm:chMax/>
          <dgm:chPref/>
          <dgm:animLvl val="lvl"/>
        </dgm:presLayoutVars>
      </dgm:prSet>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custFlipVert="0" custScaleX="108737" custScaleY="102201" custLinFactNeighborX="561">
        <dgm:presLayoutVars>
          <dgm:chMax val="1"/>
          <dgm:chPref val="1"/>
          <dgm:bulletEnabled val="1"/>
        </dgm:presLayoutVars>
      </dgm:prSet>
      <dgm:spPr/>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pt>
    <dgm:pt modelId="{9A3567F5-3505-4A84-B150-84541A114DAE}" type="pres">
      <dgm:prSet presAssocID="{470436C2-AB8C-44D2-A601-D202EF28CAB9}"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custScaleY="78582" custLinFactNeighborX="192">
        <dgm:presLayoutVars>
          <dgm:chMax val="1"/>
          <dgm:chPref val="1"/>
          <dgm:bulletEnabled val="1"/>
        </dgm:presLayoutVars>
      </dgm:prSet>
      <dgm:spPr/>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dgm:presLayoutVars>
          <dgm:chMax val="1"/>
          <dgm:chPref val="1"/>
          <dgm:bulletEnabled val="1"/>
        </dgm:presLayoutVars>
      </dgm:prSet>
      <dgm:spPr/>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32E6360B-3755-4D38-8AB6-CAC505AB303E}" srcId="{B52194AD-BC1D-40A5-8061-74ED970CF0EC}" destId="{2B69C150-C962-46ED-A032-6DFF25CF63C4}" srcOrd="2" destOrd="0" parTransId="{985FED35-869E-42B1-BCFA-A365B4BDACEE}" sibTransId="{C2F2AFDD-9240-4783-9934-D9D85FC72453}"/>
    <dgm:cxn modelId="{E68B4513-2346-4BC4-A736-5E30B7B2BE9E}" type="presOf" srcId="{D0A82FB8-1752-4D6F-8410-65D45BE9561E}" destId="{4EBF67CA-7B13-4FE6-A5D4-F2B5DBB8EF10}" srcOrd="0" destOrd="0" presId="urn:microsoft.com/office/officeart/2016/7/layout/HexagonTimeline"/>
    <dgm:cxn modelId="{517CB325-62EC-4E0E-91C0-0C1B58BB5F0A}" srcId="{470436C2-AB8C-44D2-A601-D202EF28CAB9}"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53019453-0969-41D9-8CC8-44ED82421A39}" type="presOf" srcId="{B52194AD-BC1D-40A5-8061-74ED970CF0EC}" destId="{CF9C7F8B-ACA5-4AF8-A08B-0E80CF03A32B}" srcOrd="0" destOrd="0"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7B132C82-C23B-42A3-ABBB-55E47E316820}" type="presOf" srcId="{784C4D9C-6BD9-46A6-818E-2F9E32A0005D}" destId="{8EAC610B-FC2D-4E66-A096-2E23A75E8CE6}"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F942B8C5-7323-42C5-81E3-24148E3D8472}" srcId="{B52194AD-BC1D-40A5-8061-74ED970CF0EC}" destId="{470436C2-AB8C-44D2-A601-D202EF28CAB9}" srcOrd="0" destOrd="0" parTransId="{5730B730-F013-48B6-BBEF-5A501064EB00}" sibTransId="{2125FE7A-30E1-4461-8054-0105ED556DC5}"/>
    <dgm:cxn modelId="{46802EFC-9BBB-47EF-8ED9-9055FA2CDFB1}" srcId="{B52194AD-BC1D-40A5-8061-74ED970CF0EC}" destId="{784C4D9C-6BD9-46A6-818E-2F9E32A0005D}" srcOrd="1" destOrd="0" parTransId="{8A955203-16FE-4E4A-A198-0745DE545A9D}" sibTransId="{C821C06E-AE69-427E-BAC3-DD095C5F5DE2}"/>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549375" y="1627131"/>
          <a:ext cx="2738145" cy="455581"/>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kern="1200" dirty="0"/>
            <a:t>2021</a:t>
          </a:r>
        </a:p>
      </dsp:txBody>
      <dsp:txXfrm>
        <a:off x="549375" y="1627131"/>
        <a:ext cx="2647029" cy="455581"/>
      </dsp:txXfrm>
    </dsp:sp>
    <dsp:sp modelId="{E6B3F149-FD9C-4184-B517-50DE17DC9F42}">
      <dsp:nvSpPr>
        <dsp:cNvPr id="0" name=""/>
        <dsp:cNvSpPr/>
      </dsp:nvSpPr>
      <dsp:spPr>
        <a:xfrm>
          <a:off x="16958" y="-15534"/>
          <a:ext cx="3802980" cy="1214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t>NOW</a:t>
          </a:r>
        </a:p>
        <a:p>
          <a:pPr marL="0" lvl="0" indent="0" algn="ctr" defTabSz="622300">
            <a:lnSpc>
              <a:spcPct val="90000"/>
            </a:lnSpc>
            <a:spcBef>
              <a:spcPct val="0"/>
            </a:spcBef>
            <a:spcAft>
              <a:spcPct val="35000"/>
            </a:spcAft>
            <a:buNone/>
          </a:pPr>
          <a:r>
            <a:rPr lang="en-US" sz="1100" kern="1200" dirty="0"/>
            <a:t>WHERE DO I SEE MYSELF IN 10 YEARS TIME?</a:t>
          </a:r>
        </a:p>
        <a:p>
          <a:pPr marL="0" lvl="0" indent="0" algn="ctr" defTabSz="622300">
            <a:lnSpc>
              <a:spcPct val="90000"/>
            </a:lnSpc>
            <a:spcBef>
              <a:spcPct val="0"/>
            </a:spcBef>
            <a:spcAft>
              <a:spcPct val="35000"/>
            </a:spcAft>
            <a:buNone/>
          </a:pPr>
          <a:r>
            <a:rPr lang="en-US" sz="1100" kern="1200" dirty="0"/>
            <a:t>WHAT HAVE I GOT TO DO TO GET THERE?</a:t>
          </a:r>
        </a:p>
      </dsp:txBody>
      <dsp:txXfrm>
        <a:off x="16958" y="-15534"/>
        <a:ext cx="3802980" cy="1214883"/>
      </dsp:txXfrm>
    </dsp:sp>
    <dsp:sp modelId="{89A522A2-C968-4BB0-AA0D-5C276045D013}">
      <dsp:nvSpPr>
        <dsp:cNvPr id="0" name=""/>
        <dsp:cNvSpPr/>
      </dsp:nvSpPr>
      <dsp:spPr>
        <a:xfrm rot="21527316">
          <a:off x="3287408" y="1844214"/>
          <a:ext cx="1012989" cy="0"/>
        </a:xfrm>
        <a:custGeom>
          <a:avLst/>
          <a:gdLst/>
          <a:ahLst/>
          <a:cxnLst/>
          <a:rect l="0" t="0" r="0" b="0"/>
          <a:pathLst>
            <a:path>
              <a:moveTo>
                <a:pt x="0" y="0"/>
              </a:moveTo>
              <a:lnTo>
                <a:pt x="101298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918448" y="1256474"/>
          <a:ext cx="0" cy="379651"/>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878055" y="1185449"/>
          <a:ext cx="80786" cy="7593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4300284" y="1658358"/>
          <a:ext cx="2518136" cy="350294"/>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1" kern="1200" dirty="0"/>
            <a:t>2026</a:t>
          </a:r>
        </a:p>
      </dsp:txBody>
      <dsp:txXfrm>
        <a:off x="4556835" y="1694046"/>
        <a:ext cx="2005034" cy="278918"/>
      </dsp:txXfrm>
    </dsp:sp>
    <dsp:sp modelId="{4EBF67CA-7B13-4FE6-A5D4-F2B5DBB8EF10}">
      <dsp:nvSpPr>
        <dsp:cNvPr id="0" name=""/>
        <dsp:cNvSpPr/>
      </dsp:nvSpPr>
      <dsp:spPr>
        <a:xfrm>
          <a:off x="3810647" y="2629461"/>
          <a:ext cx="3497411" cy="93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kern="1200" dirty="0"/>
            <a:t>AM I DOING THE RIGHT THINGS TO GET TO WHERE I WANT TO BE?</a:t>
          </a:r>
        </a:p>
        <a:p>
          <a:pPr marL="0" lvl="0" indent="0" algn="ctr" defTabSz="622300">
            <a:lnSpc>
              <a:spcPct val="90000"/>
            </a:lnSpc>
            <a:spcBef>
              <a:spcPct val="0"/>
            </a:spcBef>
            <a:spcAft>
              <a:spcPct val="35000"/>
            </a:spcAft>
            <a:buNone/>
          </a:pPr>
          <a:r>
            <a:rPr lang="en-US" sz="1400" kern="1200" dirty="0"/>
            <a:t>HAVE MY IDEAS CHANGED?</a:t>
          </a:r>
        </a:p>
      </dsp:txBody>
      <dsp:txXfrm>
        <a:off x="3810647" y="2629461"/>
        <a:ext cx="3497411" cy="934119"/>
      </dsp:txXfrm>
    </dsp:sp>
    <dsp:sp modelId="{61A8C36E-8A1B-40F2-AED1-4DCA68BADEF4}">
      <dsp:nvSpPr>
        <dsp:cNvPr id="0" name=""/>
        <dsp:cNvSpPr/>
      </dsp:nvSpPr>
      <dsp:spPr>
        <a:xfrm rot="84190">
          <a:off x="6818274" y="1845440"/>
          <a:ext cx="974732" cy="0"/>
        </a:xfrm>
        <a:custGeom>
          <a:avLst/>
          <a:gdLst/>
          <a:ahLst/>
          <a:cxnLst/>
          <a:rect l="0" t="0" r="0" b="0"/>
          <a:pathLst>
            <a:path>
              <a:moveTo>
                <a:pt x="0" y="0"/>
              </a:moveTo>
              <a:lnTo>
                <a:pt x="974732"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559352" y="2096172"/>
          <a:ext cx="0" cy="29191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522205" y="2435822"/>
          <a:ext cx="74295" cy="58382"/>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792861" y="1634490"/>
          <a:ext cx="2518136" cy="44577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1" kern="1200" dirty="0"/>
            <a:t>2031</a:t>
          </a:r>
        </a:p>
      </dsp:txBody>
      <dsp:txXfrm rot="10800000">
        <a:off x="7882015" y="1634490"/>
        <a:ext cx="2428982" cy="445770"/>
      </dsp:txXfrm>
    </dsp:sp>
    <dsp:sp modelId="{5401E5BC-5137-49E4-9201-53966AC64854}">
      <dsp:nvSpPr>
        <dsp:cNvPr id="0" name=""/>
        <dsp:cNvSpPr/>
      </dsp:nvSpPr>
      <dsp:spPr>
        <a:xfrm>
          <a:off x="7303223" y="0"/>
          <a:ext cx="3497411"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t>HAVE I ACHIEVED WHAT I SET OUT TO DO?</a:t>
          </a:r>
        </a:p>
        <a:p>
          <a:pPr marL="0" lvl="0" indent="0" algn="ctr" defTabSz="622300">
            <a:lnSpc>
              <a:spcPct val="90000"/>
            </a:lnSpc>
            <a:spcBef>
              <a:spcPct val="0"/>
            </a:spcBef>
            <a:spcAft>
              <a:spcPct val="35000"/>
            </a:spcAft>
            <a:buNone/>
          </a:pPr>
          <a:r>
            <a:rPr lang="en-US" sz="1400" kern="1200" dirty="0"/>
            <a:t>AM I ON TRACK?</a:t>
          </a:r>
        </a:p>
      </dsp:txBody>
      <dsp:txXfrm>
        <a:off x="7303223" y="0"/>
        <a:ext cx="3497411" cy="1188720"/>
      </dsp:txXfrm>
    </dsp:sp>
    <dsp:sp modelId="{74850E5A-A27F-4C49-B524-9BDA42FD5C7E}">
      <dsp:nvSpPr>
        <dsp:cNvPr id="0" name=""/>
        <dsp:cNvSpPr/>
      </dsp:nvSpPr>
      <dsp:spPr>
        <a:xfrm>
          <a:off x="9051929"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9014781" y="1188720"/>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2/26/2021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2/26/2021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2/26/2021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ationalcareers.service.gov.uk/job-categories/business-and-finance"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prospects.ac.uk/jobs-and-work-experience/job-sectors/teacher-training-and-education/how-to-become-a-teacher"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file:///C:\Users\lt01\Downloads\Careers%20Week%20Document%201-5%20March%202021.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forms.office.com/Pages/ResponsePage.aspx?id=ZFzxzadTiU-BCKwXFk6709Ui6uloUnNLiNJ6c_EvG1hURUpHTFRVTUM2MVdPVjUzTlY2VEEyQlRQSy4u"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vimeo.com/50932568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vimeo.com/393837020"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unitedutilities.com/site-tour"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file:///C:\Users\lt01\Downloads\ncw-2020-rsc-booklet.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vimeo.com/487330866/48732599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bc.co.uk/bitesize/career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healthcareers.nhs.uk/FindYourCareer"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80897"/>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52495" y="1605280"/>
            <a:ext cx="4282437" cy="3054774"/>
          </a:xfrm>
        </p:spPr>
        <p:txBody>
          <a:bodyPr>
            <a:normAutofit fontScale="90000"/>
          </a:bodyPr>
          <a:lstStyle/>
          <a:p>
            <a:pPr algn="l"/>
            <a:r>
              <a:rPr lang="en-US" sz="4400" dirty="0"/>
              <a:t>NATIONAL CAREERS WEEK</a:t>
            </a:r>
            <a:br>
              <a:rPr lang="en-US" sz="4400" dirty="0"/>
            </a:br>
            <a:br>
              <a:rPr lang="en-US" sz="3600" dirty="0"/>
            </a:br>
            <a:r>
              <a:rPr lang="en-US" sz="3600" dirty="0"/>
              <a:t>1 – 6 MARCH 2021</a:t>
            </a:r>
            <a:br>
              <a:rPr lang="en-US" sz="4400" dirty="0"/>
            </a:br>
            <a:br>
              <a:rPr lang="en-US" sz="3100" dirty="0"/>
            </a:br>
            <a:r>
              <a:rPr lang="en-US" sz="3100" dirty="0"/>
              <a:t>ST BEDE’S CHS</a:t>
            </a:r>
            <a:endParaRPr lang="en-US" sz="4400" dirty="0"/>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98D1-2139-44E4-91E4-3FA5F3EB9366}"/>
              </a:ext>
            </a:extLst>
          </p:cNvPr>
          <p:cNvSpPr>
            <a:spLocks noGrp="1"/>
          </p:cNvSpPr>
          <p:nvPr>
            <p:ph type="title"/>
          </p:nvPr>
        </p:nvSpPr>
        <p:spPr>
          <a:xfrm>
            <a:off x="270933" y="236629"/>
            <a:ext cx="5127414" cy="3534344"/>
          </a:xfrm>
        </p:spPr>
        <p:txBody>
          <a:bodyPr>
            <a:normAutofit fontScale="90000"/>
          </a:bodyPr>
          <a:lstStyle/>
          <a:p>
            <a:pPr algn="l"/>
            <a:r>
              <a:rPr lang="en-GB" dirty="0"/>
              <a:t>CAREERS IN FINANCE</a:t>
            </a:r>
            <a:br>
              <a:rPr lang="en-GB" dirty="0"/>
            </a:br>
            <a:br>
              <a:rPr lang="en-GB" dirty="0"/>
            </a:br>
            <a:r>
              <a:rPr lang="en-GB" dirty="0"/>
              <a:t>IS MATHS YOUR THING?</a:t>
            </a:r>
            <a:br>
              <a:rPr lang="en-GB" dirty="0"/>
            </a:br>
            <a:r>
              <a:rPr lang="en-GB" dirty="0"/>
              <a:t>CHECK OUT THESE CAREERS!</a:t>
            </a:r>
          </a:p>
        </p:txBody>
      </p:sp>
      <p:sp>
        <p:nvSpPr>
          <p:cNvPr id="3" name="Text Placeholder 2">
            <a:extLst>
              <a:ext uri="{FF2B5EF4-FFF2-40B4-BE49-F238E27FC236}">
                <a16:creationId xmlns:a16="http://schemas.microsoft.com/office/drawing/2014/main" id="{19A25B60-4A65-44EC-9124-696A2EEC780A}"/>
              </a:ext>
            </a:extLst>
          </p:cNvPr>
          <p:cNvSpPr>
            <a:spLocks noGrp="1"/>
          </p:cNvSpPr>
          <p:nvPr>
            <p:ph type="body" sz="half" idx="2"/>
          </p:nvPr>
        </p:nvSpPr>
        <p:spPr>
          <a:xfrm>
            <a:off x="527714" y="3983607"/>
            <a:ext cx="3834313" cy="1501826"/>
          </a:xfrm>
        </p:spPr>
        <p:txBody>
          <a:bodyPr>
            <a:normAutofit fontScale="92500"/>
          </a:bodyPr>
          <a:lstStyle/>
          <a:p>
            <a:r>
              <a:rPr lang="en-GB" sz="2400" b="1" dirty="0">
                <a:hlinkClick r:id="rId2"/>
              </a:rPr>
              <a:t>https://nationalcareers.service.gov.uk/job-categories/business-and-finance</a:t>
            </a:r>
            <a:r>
              <a:rPr lang="en-GB" sz="2400" b="1" dirty="0"/>
              <a:t> </a:t>
            </a:r>
          </a:p>
        </p:txBody>
      </p:sp>
      <p:pic>
        <p:nvPicPr>
          <p:cNvPr id="5" name="Picture 4">
            <a:extLst>
              <a:ext uri="{FF2B5EF4-FFF2-40B4-BE49-F238E27FC236}">
                <a16:creationId xmlns:a16="http://schemas.microsoft.com/office/drawing/2014/main" id="{C955F9F2-FD04-464A-BEA9-D1ABA71C894B}"/>
              </a:ext>
            </a:extLst>
          </p:cNvPr>
          <p:cNvPicPr>
            <a:picLocks noChangeAspect="1"/>
          </p:cNvPicPr>
          <p:nvPr/>
        </p:nvPicPr>
        <p:blipFill rotWithShape="1">
          <a:blip r:embed="rId3"/>
          <a:srcRect l="16288" t="4345" r="21095" b="11309"/>
          <a:stretch/>
        </p:blipFill>
        <p:spPr>
          <a:xfrm>
            <a:off x="5479627" y="536787"/>
            <a:ext cx="6441440" cy="5784426"/>
          </a:xfrm>
          <a:prstGeom prst="rect">
            <a:avLst/>
          </a:prstGeom>
        </p:spPr>
      </p:pic>
    </p:spTree>
    <p:extLst>
      <p:ext uri="{BB962C8B-B14F-4D97-AF65-F5344CB8AC3E}">
        <p14:creationId xmlns:p14="http://schemas.microsoft.com/office/powerpoint/2010/main" val="708662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644C-6982-4AC0-930B-5835C98012AC}"/>
              </a:ext>
            </a:extLst>
          </p:cNvPr>
          <p:cNvSpPr>
            <a:spLocks noGrp="1"/>
          </p:cNvSpPr>
          <p:nvPr>
            <p:ph type="title"/>
          </p:nvPr>
        </p:nvSpPr>
        <p:spPr>
          <a:xfrm>
            <a:off x="919119" y="304800"/>
            <a:ext cx="10353762" cy="4050453"/>
          </a:xfrm>
        </p:spPr>
        <p:txBody>
          <a:bodyPr>
            <a:normAutofit/>
          </a:bodyPr>
          <a:lstStyle/>
          <a:p>
            <a:r>
              <a:rPr lang="en-GB" sz="2800" dirty="0">
                <a:hlinkClick r:id="rId2"/>
              </a:rPr>
              <a:t>https://www.prospects.ac.uk/jobs-and-work-experience/job-sectors/teacher-training-and-education/how-to-become-a-teacher</a:t>
            </a:r>
            <a:br>
              <a:rPr lang="en-GB" dirty="0"/>
            </a:br>
            <a:br>
              <a:rPr lang="en-GB" dirty="0"/>
            </a:br>
            <a:r>
              <a:rPr lang="en-GB" dirty="0"/>
              <a:t>HOW ABOUT TEACHING?</a:t>
            </a:r>
            <a:br>
              <a:rPr lang="en-GB" dirty="0"/>
            </a:br>
            <a:br>
              <a:rPr lang="en-GB" dirty="0"/>
            </a:br>
            <a:br>
              <a:rPr lang="en-GB" dirty="0"/>
            </a:br>
            <a:endParaRPr lang="en-GB" dirty="0"/>
          </a:p>
        </p:txBody>
      </p:sp>
      <p:pic>
        <p:nvPicPr>
          <p:cNvPr id="4" name="Picture 3">
            <a:extLst>
              <a:ext uri="{FF2B5EF4-FFF2-40B4-BE49-F238E27FC236}">
                <a16:creationId xmlns:a16="http://schemas.microsoft.com/office/drawing/2014/main" id="{9844C34B-CBAF-40AA-80EE-4612BF17EDE9}"/>
              </a:ext>
            </a:extLst>
          </p:cNvPr>
          <p:cNvPicPr>
            <a:picLocks noChangeAspect="1"/>
          </p:cNvPicPr>
          <p:nvPr/>
        </p:nvPicPr>
        <p:blipFill rotWithShape="1">
          <a:blip r:embed="rId3"/>
          <a:srcRect t="3753" r="4896" b="8888"/>
          <a:stretch/>
        </p:blipFill>
        <p:spPr>
          <a:xfrm>
            <a:off x="532554" y="2841095"/>
            <a:ext cx="5868246" cy="3593571"/>
          </a:xfrm>
          <a:prstGeom prst="rect">
            <a:avLst/>
          </a:prstGeom>
        </p:spPr>
      </p:pic>
    </p:spTree>
    <p:extLst>
      <p:ext uri="{BB962C8B-B14F-4D97-AF65-F5344CB8AC3E}">
        <p14:creationId xmlns:p14="http://schemas.microsoft.com/office/powerpoint/2010/main" val="161430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8AE6-E4FA-4538-9548-87CC758D593C}"/>
              </a:ext>
            </a:extLst>
          </p:cNvPr>
          <p:cNvSpPr>
            <a:spLocks noGrp="1"/>
          </p:cNvSpPr>
          <p:nvPr>
            <p:ph type="title"/>
          </p:nvPr>
        </p:nvSpPr>
        <p:spPr>
          <a:xfrm>
            <a:off x="913795" y="226908"/>
            <a:ext cx="10353762" cy="839893"/>
          </a:xfrm>
        </p:spPr>
        <p:txBody>
          <a:bodyPr>
            <a:noAutofit/>
          </a:bodyPr>
          <a:lstStyle/>
          <a:p>
            <a:r>
              <a:rPr lang="en-GB" sz="2000" b="1" dirty="0">
                <a:hlinkClick r:id="rId2" action="ppaction://hlinkfile"/>
              </a:rPr>
              <a:t>file:///C:/Users/lt01/Downloads/Careers%20Week%20Document%201-5%20March%202021.pdf</a:t>
            </a:r>
            <a:r>
              <a:rPr lang="en-GB" sz="2000" b="1" dirty="0"/>
              <a:t> </a:t>
            </a:r>
          </a:p>
        </p:txBody>
      </p:sp>
      <p:sp>
        <p:nvSpPr>
          <p:cNvPr id="3" name="Content Placeholder 2">
            <a:extLst>
              <a:ext uri="{FF2B5EF4-FFF2-40B4-BE49-F238E27FC236}">
                <a16:creationId xmlns:a16="http://schemas.microsoft.com/office/drawing/2014/main" id="{B16E8BBA-5252-4160-8BE4-5F7DE360FB6F}"/>
              </a:ext>
            </a:extLst>
          </p:cNvPr>
          <p:cNvSpPr>
            <a:spLocks noGrp="1"/>
          </p:cNvSpPr>
          <p:nvPr>
            <p:ph idx="1"/>
          </p:nvPr>
        </p:nvSpPr>
        <p:spPr>
          <a:xfrm>
            <a:off x="730915" y="992717"/>
            <a:ext cx="10353762" cy="3714749"/>
          </a:xfrm>
        </p:spPr>
        <p:txBody>
          <a:bodyPr>
            <a:normAutofit lnSpcReduction="10000"/>
          </a:bodyPr>
          <a:lstStyle/>
          <a:p>
            <a:r>
              <a:rPr lang="en-GB" dirty="0"/>
              <a:t>WEST LANCS COLLEGE HAVE PUT TOGETHER SOME INFORMATION FOR YOU TOO!</a:t>
            </a:r>
            <a:endParaRPr lang="en-GB" dirty="0">
              <a:solidFill>
                <a:schemeClr val="tx1"/>
              </a:solidFill>
            </a:endParaRPr>
          </a:p>
          <a:p>
            <a:pPr marL="36900" indent="0">
              <a:buNone/>
            </a:pPr>
            <a:r>
              <a:rPr lang="en-GB" dirty="0">
                <a:solidFill>
                  <a:schemeClr val="tx1"/>
                </a:solidFill>
                <a:effectLst/>
                <a:latin typeface="Calibri" panose="020F0502020204030204" pitchFamily="34" charset="0"/>
              </a:rPr>
              <a:t>“</a:t>
            </a:r>
            <a:r>
              <a:rPr lang="en-GB" b="0" i="0" dirty="0">
                <a:solidFill>
                  <a:srgbClr val="201F1E"/>
                </a:solidFill>
                <a:effectLst/>
                <a:latin typeface="Calibri" panose="020F0502020204030204" pitchFamily="34" charset="0"/>
              </a:rPr>
              <a:t> </a:t>
            </a:r>
            <a:r>
              <a:rPr lang="en-GB" b="0" i="0" dirty="0">
                <a:solidFill>
                  <a:schemeClr val="tx1"/>
                </a:solidFill>
                <a:effectLst/>
                <a:latin typeface="Calibri" panose="020F0502020204030204" pitchFamily="34" charset="0"/>
              </a:rPr>
              <a:t>I  </a:t>
            </a:r>
            <a:r>
              <a:rPr lang="en-GB" b="0" i="0" dirty="0" err="1">
                <a:solidFill>
                  <a:schemeClr val="tx1"/>
                </a:solidFill>
                <a:effectLst/>
                <a:latin typeface="Calibri" panose="020F0502020204030204" pitchFamily="34" charset="0"/>
              </a:rPr>
              <a:t>I</a:t>
            </a:r>
            <a:r>
              <a:rPr lang="en-GB" b="0" i="0" dirty="0">
                <a:solidFill>
                  <a:schemeClr val="tx1"/>
                </a:solidFill>
                <a:effectLst/>
                <a:latin typeface="Calibri" panose="020F0502020204030204" pitchFamily="34" charset="0"/>
              </a:rPr>
              <a:t> have listed careers and linked them to skills using Career Coach. This allows pupils to explore jobs in the area. I have also linked our mini videos which highlight careers but also have some student testimonials which pupils may relate to. Finally I have linked the document to the National Careers Service Website, Prospects Website plus some more subject specific sites to help pupils start to think about their future.”    </a:t>
            </a:r>
          </a:p>
          <a:p>
            <a:pPr marL="36900" indent="0">
              <a:buNone/>
            </a:pPr>
            <a:r>
              <a:rPr lang="en-GB" b="0" i="0" dirty="0">
                <a:solidFill>
                  <a:schemeClr val="tx1"/>
                </a:solidFill>
                <a:effectLst/>
                <a:latin typeface="Calibri" panose="020F0502020204030204" pitchFamily="34" charset="0"/>
              </a:rPr>
              <a:t> </a:t>
            </a:r>
            <a:r>
              <a:rPr lang="en-GB" sz="3200" b="1" i="0" dirty="0">
                <a:solidFill>
                  <a:schemeClr val="tx1"/>
                </a:solidFill>
                <a:effectLst/>
                <a:latin typeface="Calibri" panose="020F0502020204030204" pitchFamily="34" charset="0"/>
              </a:rPr>
              <a:t>Dawn Hughes        </a:t>
            </a:r>
            <a:endParaRPr lang="en-GB" b="1" dirty="0">
              <a:solidFill>
                <a:schemeClr val="tx1"/>
              </a:solidFill>
            </a:endParaRPr>
          </a:p>
        </p:txBody>
      </p:sp>
      <p:pic>
        <p:nvPicPr>
          <p:cNvPr id="4" name="Picture 3">
            <a:extLst>
              <a:ext uri="{FF2B5EF4-FFF2-40B4-BE49-F238E27FC236}">
                <a16:creationId xmlns:a16="http://schemas.microsoft.com/office/drawing/2014/main" id="{174CEAC6-6091-4DE6-A5F2-E900F9FFECC3}"/>
              </a:ext>
            </a:extLst>
          </p:cNvPr>
          <p:cNvPicPr>
            <a:picLocks noChangeAspect="1"/>
          </p:cNvPicPr>
          <p:nvPr/>
        </p:nvPicPr>
        <p:blipFill>
          <a:blip r:embed="rId3"/>
          <a:stretch>
            <a:fillRect/>
          </a:stretch>
        </p:blipFill>
        <p:spPr>
          <a:xfrm>
            <a:off x="6569204" y="3884103"/>
            <a:ext cx="4515474" cy="2591204"/>
          </a:xfrm>
          <a:prstGeom prst="rect">
            <a:avLst/>
          </a:prstGeom>
        </p:spPr>
      </p:pic>
    </p:spTree>
    <p:extLst>
      <p:ext uri="{BB962C8B-B14F-4D97-AF65-F5344CB8AC3E}">
        <p14:creationId xmlns:p14="http://schemas.microsoft.com/office/powerpoint/2010/main" val="185133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E8242-633C-4B88-8D38-2EE3278D38C0}"/>
              </a:ext>
            </a:extLst>
          </p:cNvPr>
          <p:cNvPicPr>
            <a:picLocks noChangeAspect="1"/>
          </p:cNvPicPr>
          <p:nvPr/>
        </p:nvPicPr>
        <p:blipFill>
          <a:blip r:embed="rId2"/>
          <a:stretch>
            <a:fillRect/>
          </a:stretch>
        </p:blipFill>
        <p:spPr>
          <a:xfrm>
            <a:off x="203200" y="114299"/>
            <a:ext cx="8941064" cy="6496474"/>
          </a:xfrm>
          <a:prstGeom prst="rect">
            <a:avLst/>
          </a:prstGeom>
        </p:spPr>
      </p:pic>
      <p:sp>
        <p:nvSpPr>
          <p:cNvPr id="3" name="TextBox 2">
            <a:extLst>
              <a:ext uri="{FF2B5EF4-FFF2-40B4-BE49-F238E27FC236}">
                <a16:creationId xmlns:a16="http://schemas.microsoft.com/office/drawing/2014/main" id="{139A66D0-61F7-462E-B573-C7E66AFAB307}"/>
              </a:ext>
            </a:extLst>
          </p:cNvPr>
          <p:cNvSpPr txBox="1"/>
          <p:nvPr/>
        </p:nvSpPr>
        <p:spPr>
          <a:xfrm>
            <a:off x="9225280" y="629920"/>
            <a:ext cx="2858347" cy="2862322"/>
          </a:xfrm>
          <a:prstGeom prst="rect">
            <a:avLst/>
          </a:prstGeom>
          <a:noFill/>
        </p:spPr>
        <p:txBody>
          <a:bodyPr wrap="square" rtlCol="0">
            <a:spAutoFit/>
          </a:bodyPr>
          <a:lstStyle/>
          <a:p>
            <a:r>
              <a:rPr lang="en-GB" b="1" dirty="0"/>
              <a:t>DON’T FORGET KUDOS!</a:t>
            </a:r>
          </a:p>
          <a:p>
            <a:endParaRPr lang="en-GB" b="1" dirty="0"/>
          </a:p>
          <a:p>
            <a:r>
              <a:rPr lang="en-GB" b="1" dirty="0"/>
              <a:t>LOGGING ON AND COMPLETING THE QUESTIONNIARE AGAIN CAN BE VERY HELPFUL.</a:t>
            </a:r>
          </a:p>
          <a:p>
            <a:endParaRPr lang="en-GB" b="1" dirty="0"/>
          </a:p>
          <a:p>
            <a:r>
              <a:rPr lang="en-GB" b="1" dirty="0"/>
              <a:t>OR YOU CAN EXPLORE CAREERS BY A SUBJECT AREA YOU LIKE!</a:t>
            </a:r>
          </a:p>
        </p:txBody>
      </p:sp>
      <p:pic>
        <p:nvPicPr>
          <p:cNvPr id="4" name="Picture 3">
            <a:extLst>
              <a:ext uri="{FF2B5EF4-FFF2-40B4-BE49-F238E27FC236}">
                <a16:creationId xmlns:a16="http://schemas.microsoft.com/office/drawing/2014/main" id="{F77D139E-B873-458B-A702-F7E59C200C0C}"/>
              </a:ext>
            </a:extLst>
          </p:cNvPr>
          <p:cNvPicPr>
            <a:picLocks noChangeAspect="1"/>
          </p:cNvPicPr>
          <p:nvPr/>
        </p:nvPicPr>
        <p:blipFill rotWithShape="1">
          <a:blip r:embed="rId3"/>
          <a:srcRect t="10483" r="18039" b="6098"/>
          <a:stretch/>
        </p:blipFill>
        <p:spPr>
          <a:xfrm>
            <a:off x="9182620" y="3977862"/>
            <a:ext cx="2943666" cy="2250218"/>
          </a:xfrm>
          <a:prstGeom prst="rect">
            <a:avLst/>
          </a:prstGeom>
        </p:spPr>
      </p:pic>
    </p:spTree>
    <p:extLst>
      <p:ext uri="{BB962C8B-B14F-4D97-AF65-F5344CB8AC3E}">
        <p14:creationId xmlns:p14="http://schemas.microsoft.com/office/powerpoint/2010/main" val="182040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F04D-27D7-4DAD-9024-9ED281D6F2CD}"/>
              </a:ext>
            </a:extLst>
          </p:cNvPr>
          <p:cNvSpPr>
            <a:spLocks noGrp="1"/>
          </p:cNvSpPr>
          <p:nvPr>
            <p:ph type="title"/>
          </p:nvPr>
        </p:nvSpPr>
        <p:spPr/>
        <p:txBody>
          <a:bodyPr>
            <a:noAutofit/>
          </a:bodyPr>
          <a:lstStyle/>
          <a:p>
            <a:r>
              <a:rPr lang="en-GB" sz="2400" b="1" dirty="0">
                <a:solidFill>
                  <a:srgbClr val="FFC000"/>
                </a:solidFill>
                <a:hlinkClick r:id="rId4"/>
              </a:rPr>
              <a:t>https://forms.office.com/Pages/ResponsePage.aspx?id=ZFzxzadTiU-BCKwXFk6709Ui6uloUnNLiNJ6c_EvG1hURUpHTFRVTUM2MVdPVjUzTlY2VEEyQlRQSy4u</a:t>
            </a:r>
            <a:r>
              <a:rPr lang="en-GB" sz="2400" b="1" dirty="0">
                <a:solidFill>
                  <a:srgbClr val="FFC000"/>
                </a:solidFill>
              </a:rPr>
              <a:t> </a:t>
            </a:r>
          </a:p>
        </p:txBody>
      </p:sp>
      <p:sp>
        <p:nvSpPr>
          <p:cNvPr id="3" name="Content Placeholder 2">
            <a:extLst>
              <a:ext uri="{FF2B5EF4-FFF2-40B4-BE49-F238E27FC236}">
                <a16:creationId xmlns:a16="http://schemas.microsoft.com/office/drawing/2014/main" id="{45B7A8C9-A297-46CB-BE5F-34C2E9817B33}"/>
              </a:ext>
            </a:extLst>
          </p:cNvPr>
          <p:cNvSpPr>
            <a:spLocks noGrp="1"/>
          </p:cNvSpPr>
          <p:nvPr>
            <p:ph idx="1"/>
          </p:nvPr>
        </p:nvSpPr>
        <p:spPr/>
        <p:txBody>
          <a:bodyPr/>
          <a:lstStyle/>
          <a:p>
            <a:r>
              <a:rPr lang="en-GB" dirty="0"/>
              <a:t>HERE IS A LINK TO A QUICK SURVEY FORM FOR YOU TO DO.</a:t>
            </a:r>
          </a:p>
          <a:p>
            <a:r>
              <a:rPr lang="en-GB" dirty="0"/>
              <a:t>THANKS FOR LOOKING THROUGH THE INFORMATION – I HOPE YOU FOUND IT USEFUL!</a:t>
            </a:r>
          </a:p>
          <a:p>
            <a:pPr marL="36900" indent="0">
              <a:buNone/>
            </a:pPr>
            <a:r>
              <a:rPr lang="en-GB" dirty="0"/>
              <a:t>MRS TURPIN</a:t>
            </a:r>
          </a:p>
        </p:txBody>
      </p:sp>
      <p:pic>
        <p:nvPicPr>
          <p:cNvPr id="4" name="Picture 3">
            <a:extLst>
              <a:ext uri="{FF2B5EF4-FFF2-40B4-BE49-F238E27FC236}">
                <a16:creationId xmlns:a16="http://schemas.microsoft.com/office/drawing/2014/main" id="{391A2BC2-F359-4B59-B6B4-322372099E72}"/>
              </a:ext>
            </a:extLst>
          </p:cNvPr>
          <p:cNvPicPr>
            <a:picLocks noChangeAspect="1"/>
          </p:cNvPicPr>
          <p:nvPr/>
        </p:nvPicPr>
        <p:blipFill>
          <a:blip r:embed="rId5"/>
          <a:stretch>
            <a:fillRect/>
          </a:stretch>
        </p:blipFill>
        <p:spPr>
          <a:xfrm>
            <a:off x="4850905" y="4019899"/>
            <a:ext cx="5785294" cy="1771300"/>
          </a:xfrm>
          <a:prstGeom prst="rect">
            <a:avLst/>
          </a:prstGeom>
        </p:spPr>
      </p:pic>
      <p:sp>
        <p:nvSpPr>
          <p:cNvPr id="6" name="Speech Bubble: Oval 5">
            <a:extLst>
              <a:ext uri="{FF2B5EF4-FFF2-40B4-BE49-F238E27FC236}">
                <a16:creationId xmlns:a16="http://schemas.microsoft.com/office/drawing/2014/main" id="{95348557-6D41-4F8E-ADC2-F354EA6D3BD5}"/>
              </a:ext>
            </a:extLst>
          </p:cNvPr>
          <p:cNvSpPr/>
          <p:nvPr/>
        </p:nvSpPr>
        <p:spPr>
          <a:xfrm rot="9258225">
            <a:off x="1373298" y="4393750"/>
            <a:ext cx="2557873" cy="19135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DE8246FD-02B0-4A88-A86D-3059CF3A6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3600" y="4811495"/>
            <a:ext cx="1166133" cy="1166133"/>
          </a:xfrm>
          <a:prstGeom prst="rect">
            <a:avLst/>
          </a:prstGeom>
        </p:spPr>
      </p:pic>
    </p:spTree>
    <p:extLst>
      <p:ext uri="{BB962C8B-B14F-4D97-AF65-F5344CB8AC3E}">
        <p14:creationId xmlns:p14="http://schemas.microsoft.com/office/powerpoint/2010/main" val="13167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142240" y="609600"/>
            <a:ext cx="11833013" cy="1257300"/>
          </a:xfrm>
        </p:spPr>
        <p:txBody>
          <a:bodyPr>
            <a:normAutofit fontScale="90000"/>
          </a:bodyPr>
          <a:lstStyle/>
          <a:p>
            <a:r>
              <a:rPr lang="en-US" dirty="0"/>
              <a:t>HERE IS YOUR CHANCE TO FIND OUT ABOUT THE DIFFERENT CAREERS AVAILABLE</a:t>
            </a:r>
          </a:p>
        </p:txBody>
      </p:sp>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3982535251"/>
              </p:ext>
            </p:extLst>
          </p:nvPr>
        </p:nvGraphicFramePr>
        <p:xfrm>
          <a:off x="657012" y="1954530"/>
          <a:ext cx="10803467"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5144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569C-2794-482E-8051-7EEF480BE964}"/>
              </a:ext>
            </a:extLst>
          </p:cNvPr>
          <p:cNvSpPr>
            <a:spLocks noGrp="1"/>
          </p:cNvSpPr>
          <p:nvPr>
            <p:ph type="title"/>
          </p:nvPr>
        </p:nvSpPr>
        <p:spPr/>
        <p:txBody>
          <a:bodyPr>
            <a:normAutofit/>
          </a:bodyPr>
          <a:lstStyle/>
          <a:p>
            <a:r>
              <a:rPr lang="en-GB" sz="3200" dirty="0">
                <a:hlinkClick r:id="rId2"/>
              </a:rPr>
              <a:t>https://vimeo.com/509325682</a:t>
            </a:r>
            <a:r>
              <a:rPr lang="en-GB" sz="3200" dirty="0"/>
              <a:t> </a:t>
            </a:r>
            <a:br>
              <a:rPr lang="en-GB" dirty="0"/>
            </a:br>
            <a:endParaRPr lang="en-GB" dirty="0"/>
          </a:p>
        </p:txBody>
      </p:sp>
      <p:pic>
        <p:nvPicPr>
          <p:cNvPr id="5" name="Content Placeholder 4">
            <a:extLst>
              <a:ext uri="{FF2B5EF4-FFF2-40B4-BE49-F238E27FC236}">
                <a16:creationId xmlns:a16="http://schemas.microsoft.com/office/drawing/2014/main" id="{586B7C8A-1EFE-4A39-B42D-AB43198D5F92}"/>
              </a:ext>
            </a:extLst>
          </p:cNvPr>
          <p:cNvPicPr>
            <a:picLocks noGrp="1" noChangeAspect="1"/>
          </p:cNvPicPr>
          <p:nvPr>
            <p:ph idx="1"/>
          </p:nvPr>
        </p:nvPicPr>
        <p:blipFill rotWithShape="1">
          <a:blip r:embed="rId3"/>
          <a:srcRect l="1658" t="12529" r="1386" b="5496"/>
          <a:stretch/>
        </p:blipFill>
        <p:spPr>
          <a:xfrm>
            <a:off x="2197916" y="1866900"/>
            <a:ext cx="7799592" cy="4396354"/>
          </a:xfrm>
        </p:spPr>
      </p:pic>
    </p:spTree>
    <p:extLst>
      <p:ext uri="{BB962C8B-B14F-4D97-AF65-F5344CB8AC3E}">
        <p14:creationId xmlns:p14="http://schemas.microsoft.com/office/powerpoint/2010/main" val="371490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10A7-A6E2-4272-A274-730EC40EA7A8}"/>
              </a:ext>
            </a:extLst>
          </p:cNvPr>
          <p:cNvSpPr>
            <a:spLocks noGrp="1"/>
          </p:cNvSpPr>
          <p:nvPr>
            <p:ph type="title"/>
          </p:nvPr>
        </p:nvSpPr>
        <p:spPr>
          <a:xfrm>
            <a:off x="913795" y="609599"/>
            <a:ext cx="10353762" cy="4903893"/>
          </a:xfrm>
        </p:spPr>
        <p:txBody>
          <a:bodyPr>
            <a:normAutofit/>
          </a:bodyPr>
          <a:lstStyle/>
          <a:p>
            <a:pPr algn="l"/>
            <a:br>
              <a:rPr lang="en-GB" sz="3200" dirty="0"/>
            </a:br>
            <a:r>
              <a:rPr lang="en-GB" sz="3200" dirty="0">
                <a:hlinkClick r:id="rId2"/>
              </a:rPr>
              <a:t>https://vimeo.com/393837020</a:t>
            </a:r>
            <a:r>
              <a:rPr lang="en-GB" sz="3200" dirty="0"/>
              <a:t> </a:t>
            </a:r>
            <a:br>
              <a:rPr lang="en-GB" dirty="0"/>
            </a:br>
            <a:br>
              <a:rPr lang="en-GB" dirty="0"/>
            </a:br>
            <a:r>
              <a:rPr lang="en-GB" dirty="0"/>
              <a:t>IF YOU DO NOTHING ELSE, WATCH THIS FILM CLIP! FEELING STRESSED IS NORMAL. PLEASE DON’T WORRY. YOU WILL FIND YOUR WAY IN LIFE!</a:t>
            </a:r>
          </a:p>
        </p:txBody>
      </p:sp>
    </p:spTree>
    <p:extLst>
      <p:ext uri="{BB962C8B-B14F-4D97-AF65-F5344CB8AC3E}">
        <p14:creationId xmlns:p14="http://schemas.microsoft.com/office/powerpoint/2010/main" val="3256314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4572-CF68-48F3-BE99-5FBF7DD5A64E}"/>
              </a:ext>
            </a:extLst>
          </p:cNvPr>
          <p:cNvSpPr>
            <a:spLocks noGrp="1"/>
          </p:cNvSpPr>
          <p:nvPr>
            <p:ph type="title"/>
          </p:nvPr>
        </p:nvSpPr>
        <p:spPr>
          <a:xfrm>
            <a:off x="859609" y="257386"/>
            <a:ext cx="10353762" cy="1257300"/>
          </a:xfrm>
        </p:spPr>
        <p:txBody>
          <a:bodyPr/>
          <a:lstStyle/>
          <a:p>
            <a:r>
              <a:rPr lang="en-GB" sz="3200" u="sng" dirty="0">
                <a:solidFill>
                  <a:srgbClr val="0000FF"/>
                </a:solidFill>
                <a:effectLst/>
                <a:latin typeface="Segoe UI" panose="020B0502040204020203" pitchFamily="34" charset="0"/>
                <a:ea typeface="Calibri" panose="020F0502020204030204" pitchFamily="34" charset="0"/>
                <a:cs typeface="Times New Roman" panose="02020603050405020304" pitchFamily="18" charset="0"/>
                <a:hlinkClick r:id="rId2"/>
              </a:rPr>
              <a:t>https://www.unitedutilities.com/site-tour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5" name="Content Placeholder 4">
            <a:extLst>
              <a:ext uri="{FF2B5EF4-FFF2-40B4-BE49-F238E27FC236}">
                <a16:creationId xmlns:a16="http://schemas.microsoft.com/office/drawing/2014/main" id="{7D096F11-665C-449B-8C5D-AAA15533E347}"/>
              </a:ext>
            </a:extLst>
          </p:cNvPr>
          <p:cNvPicPr>
            <a:picLocks noGrp="1" noChangeAspect="1"/>
          </p:cNvPicPr>
          <p:nvPr>
            <p:ph idx="1"/>
          </p:nvPr>
        </p:nvPicPr>
        <p:blipFill rotWithShape="1">
          <a:blip r:embed="rId3"/>
          <a:srcRect l="6777" t="9143" r="8312" b="13173"/>
          <a:stretch/>
        </p:blipFill>
        <p:spPr>
          <a:xfrm>
            <a:off x="7092301" y="3016315"/>
            <a:ext cx="4731391" cy="3154627"/>
          </a:xfrm>
        </p:spPr>
      </p:pic>
      <p:pic>
        <p:nvPicPr>
          <p:cNvPr id="7" name="Picture 6">
            <a:extLst>
              <a:ext uri="{FF2B5EF4-FFF2-40B4-BE49-F238E27FC236}">
                <a16:creationId xmlns:a16="http://schemas.microsoft.com/office/drawing/2014/main" id="{74776B24-4D26-4982-A7BC-654FA352294B}"/>
              </a:ext>
            </a:extLst>
          </p:cNvPr>
          <p:cNvPicPr>
            <a:picLocks noChangeAspect="1"/>
          </p:cNvPicPr>
          <p:nvPr/>
        </p:nvPicPr>
        <p:blipFill rotWithShape="1">
          <a:blip r:embed="rId4"/>
          <a:srcRect l="22219" t="26055" r="23225" b="45811"/>
          <a:stretch/>
        </p:blipFill>
        <p:spPr>
          <a:xfrm>
            <a:off x="545347" y="1514686"/>
            <a:ext cx="6258125" cy="4324362"/>
          </a:xfrm>
          <a:prstGeom prst="rect">
            <a:avLst/>
          </a:prstGeom>
        </p:spPr>
      </p:pic>
      <p:pic>
        <p:nvPicPr>
          <p:cNvPr id="9" name="Picture 8">
            <a:extLst>
              <a:ext uri="{FF2B5EF4-FFF2-40B4-BE49-F238E27FC236}">
                <a16:creationId xmlns:a16="http://schemas.microsoft.com/office/drawing/2014/main" id="{266A355E-8E5A-4DF3-B456-1F5C727AE584}"/>
              </a:ext>
            </a:extLst>
          </p:cNvPr>
          <p:cNvPicPr>
            <a:picLocks noChangeAspect="1"/>
          </p:cNvPicPr>
          <p:nvPr/>
        </p:nvPicPr>
        <p:blipFill rotWithShape="1">
          <a:blip r:embed="rId4"/>
          <a:srcRect l="771" t="6238" r="71420" b="71865"/>
          <a:stretch/>
        </p:blipFill>
        <p:spPr>
          <a:xfrm>
            <a:off x="7092300" y="1514686"/>
            <a:ext cx="4731391" cy="1501629"/>
          </a:xfrm>
          <a:prstGeom prst="rect">
            <a:avLst/>
          </a:prstGeom>
        </p:spPr>
      </p:pic>
    </p:spTree>
    <p:extLst>
      <p:ext uri="{BB962C8B-B14F-4D97-AF65-F5344CB8AC3E}">
        <p14:creationId xmlns:p14="http://schemas.microsoft.com/office/powerpoint/2010/main" val="23240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5029-6F44-410D-A259-7EEBB669C90C}"/>
              </a:ext>
            </a:extLst>
          </p:cNvPr>
          <p:cNvSpPr>
            <a:spLocks noGrp="1"/>
          </p:cNvSpPr>
          <p:nvPr>
            <p:ph type="title"/>
          </p:nvPr>
        </p:nvSpPr>
        <p:spPr/>
        <p:txBody>
          <a:bodyPr>
            <a:normAutofit fontScale="90000"/>
          </a:bodyPr>
          <a:lstStyle/>
          <a:p>
            <a:r>
              <a:rPr lang="en-GB" sz="3600" dirty="0">
                <a:hlinkClick r:id="rId2" action="ppaction://hlinkfile"/>
              </a:rPr>
              <a:t>file:///C:/Users/lt01/Downloads/ncw-2020-rsc-booklet.pdf</a:t>
            </a:r>
            <a:br>
              <a:rPr lang="en-GB" dirty="0"/>
            </a:br>
            <a:endParaRPr lang="en-GB" dirty="0"/>
          </a:p>
        </p:txBody>
      </p:sp>
      <p:sp>
        <p:nvSpPr>
          <p:cNvPr id="3" name="Content Placeholder 2">
            <a:extLst>
              <a:ext uri="{FF2B5EF4-FFF2-40B4-BE49-F238E27FC236}">
                <a16:creationId xmlns:a16="http://schemas.microsoft.com/office/drawing/2014/main" id="{3C3882D5-01D9-40E8-BEFD-61B4683F2277}"/>
              </a:ext>
            </a:extLst>
          </p:cNvPr>
          <p:cNvSpPr>
            <a:spLocks noGrp="1"/>
          </p:cNvSpPr>
          <p:nvPr>
            <p:ph idx="1"/>
          </p:nvPr>
        </p:nvSpPr>
        <p:spPr/>
        <p:txBody>
          <a:bodyPr/>
          <a:lstStyle/>
          <a:p>
            <a:r>
              <a:rPr lang="en-GB" dirty="0"/>
              <a:t>Careers in Chemistry</a:t>
            </a:r>
          </a:p>
          <a:p>
            <a:r>
              <a:rPr lang="en-GB" dirty="0"/>
              <a:t>Lots of information for you in the link to this booklet!</a:t>
            </a:r>
          </a:p>
        </p:txBody>
      </p:sp>
      <p:pic>
        <p:nvPicPr>
          <p:cNvPr id="5" name="Picture 4">
            <a:extLst>
              <a:ext uri="{FF2B5EF4-FFF2-40B4-BE49-F238E27FC236}">
                <a16:creationId xmlns:a16="http://schemas.microsoft.com/office/drawing/2014/main" id="{507CA97D-6ECA-4725-B3AA-2D25A00954FB}"/>
              </a:ext>
            </a:extLst>
          </p:cNvPr>
          <p:cNvPicPr>
            <a:picLocks noChangeAspect="1"/>
          </p:cNvPicPr>
          <p:nvPr/>
        </p:nvPicPr>
        <p:blipFill rotWithShape="1">
          <a:blip r:embed="rId3"/>
          <a:srcRect l="30129" t="12110" r="30075" b="4832"/>
          <a:stretch/>
        </p:blipFill>
        <p:spPr>
          <a:xfrm>
            <a:off x="8125788" y="1521289"/>
            <a:ext cx="3467796" cy="4825069"/>
          </a:xfrm>
          <a:prstGeom prst="rect">
            <a:avLst/>
          </a:prstGeom>
        </p:spPr>
      </p:pic>
    </p:spTree>
    <p:extLst>
      <p:ext uri="{BB962C8B-B14F-4D97-AF65-F5344CB8AC3E}">
        <p14:creationId xmlns:p14="http://schemas.microsoft.com/office/powerpoint/2010/main" val="115437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F92D-E992-42B9-8203-83FA2FFDDE95}"/>
              </a:ext>
            </a:extLst>
          </p:cNvPr>
          <p:cNvSpPr>
            <a:spLocks noGrp="1"/>
          </p:cNvSpPr>
          <p:nvPr>
            <p:ph type="title"/>
          </p:nvPr>
        </p:nvSpPr>
        <p:spPr>
          <a:xfrm>
            <a:off x="919119" y="3528907"/>
            <a:ext cx="10353762" cy="2390985"/>
          </a:xfrm>
        </p:spPr>
        <p:txBody>
          <a:bodyPr>
            <a:normAutofit/>
          </a:bodyPr>
          <a:lstStyle/>
          <a:p>
            <a:br>
              <a:rPr lang="en-GB" dirty="0"/>
            </a:br>
            <a:br>
              <a:rPr lang="en-GB" dirty="0"/>
            </a:br>
            <a:r>
              <a:rPr lang="en-GB" sz="3600" dirty="0">
                <a:hlinkClick r:id="rId2"/>
              </a:rPr>
              <a:t>https://vimeo.com/487330866/487325994</a:t>
            </a:r>
            <a:r>
              <a:rPr lang="en-GB" sz="3600" dirty="0"/>
              <a:t> </a:t>
            </a:r>
            <a:endParaRPr lang="en-GB" dirty="0"/>
          </a:p>
        </p:txBody>
      </p:sp>
      <p:sp>
        <p:nvSpPr>
          <p:cNvPr id="3" name="Content Placeholder 2">
            <a:extLst>
              <a:ext uri="{FF2B5EF4-FFF2-40B4-BE49-F238E27FC236}">
                <a16:creationId xmlns:a16="http://schemas.microsoft.com/office/drawing/2014/main" id="{E474D7F2-42F2-41C4-B8CB-FF130B6511D0}"/>
              </a:ext>
            </a:extLst>
          </p:cNvPr>
          <p:cNvSpPr>
            <a:spLocks noGrp="1"/>
          </p:cNvSpPr>
          <p:nvPr>
            <p:ph idx="1"/>
          </p:nvPr>
        </p:nvSpPr>
        <p:spPr>
          <a:xfrm>
            <a:off x="832515" y="254424"/>
            <a:ext cx="10353762" cy="1662429"/>
          </a:xfrm>
        </p:spPr>
        <p:txBody>
          <a:bodyPr/>
          <a:lstStyle/>
          <a:p>
            <a:r>
              <a:rPr lang="en-GB" dirty="0"/>
              <a:t>ARMY CAREERS</a:t>
            </a:r>
          </a:p>
          <a:p>
            <a:r>
              <a:rPr lang="en-GB" dirty="0"/>
              <a:t>This links you to some video clips of the different careers in the army and how to apply.</a:t>
            </a:r>
          </a:p>
        </p:txBody>
      </p:sp>
      <p:pic>
        <p:nvPicPr>
          <p:cNvPr id="4" name="Picture 3">
            <a:extLst>
              <a:ext uri="{FF2B5EF4-FFF2-40B4-BE49-F238E27FC236}">
                <a16:creationId xmlns:a16="http://schemas.microsoft.com/office/drawing/2014/main" id="{F71EDE0C-00CD-47C8-B739-27B6E300F06D}"/>
              </a:ext>
            </a:extLst>
          </p:cNvPr>
          <p:cNvPicPr>
            <a:picLocks noChangeAspect="1"/>
          </p:cNvPicPr>
          <p:nvPr/>
        </p:nvPicPr>
        <p:blipFill>
          <a:blip r:embed="rId3"/>
          <a:stretch>
            <a:fillRect/>
          </a:stretch>
        </p:blipFill>
        <p:spPr>
          <a:xfrm>
            <a:off x="4246880" y="1713970"/>
            <a:ext cx="3053080" cy="3053080"/>
          </a:xfrm>
          <a:prstGeom prst="rect">
            <a:avLst/>
          </a:prstGeom>
        </p:spPr>
      </p:pic>
    </p:spTree>
    <p:extLst>
      <p:ext uri="{BB962C8B-B14F-4D97-AF65-F5344CB8AC3E}">
        <p14:creationId xmlns:p14="http://schemas.microsoft.com/office/powerpoint/2010/main" val="2017374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A037-2FE8-46E5-9E8B-1F58D1ABF33D}"/>
              </a:ext>
            </a:extLst>
          </p:cNvPr>
          <p:cNvSpPr>
            <a:spLocks noGrp="1"/>
          </p:cNvSpPr>
          <p:nvPr>
            <p:ph type="title"/>
          </p:nvPr>
        </p:nvSpPr>
        <p:spPr/>
        <p:txBody>
          <a:bodyPr/>
          <a:lstStyle/>
          <a:p>
            <a:r>
              <a:rPr lang="en-GB" dirty="0">
                <a:hlinkClick r:id="rId2"/>
              </a:rPr>
              <a:t>https://www.bbc.co.uk/bitesize/careers</a:t>
            </a:r>
            <a:r>
              <a:rPr lang="en-GB" dirty="0"/>
              <a:t> </a:t>
            </a:r>
          </a:p>
        </p:txBody>
      </p:sp>
      <p:sp>
        <p:nvSpPr>
          <p:cNvPr id="3" name="Content Placeholder 2">
            <a:extLst>
              <a:ext uri="{FF2B5EF4-FFF2-40B4-BE49-F238E27FC236}">
                <a16:creationId xmlns:a16="http://schemas.microsoft.com/office/drawing/2014/main" id="{346F50C3-C8CF-40A6-B6AA-67299C66EC49}"/>
              </a:ext>
            </a:extLst>
          </p:cNvPr>
          <p:cNvSpPr>
            <a:spLocks noGrp="1"/>
          </p:cNvSpPr>
          <p:nvPr>
            <p:ph idx="1"/>
          </p:nvPr>
        </p:nvSpPr>
        <p:spPr/>
        <p:txBody>
          <a:bodyPr/>
          <a:lstStyle/>
          <a:p>
            <a:pPr marL="36900" indent="0">
              <a:buNone/>
            </a:pPr>
            <a:r>
              <a:rPr lang="en-GB" sz="3200" b="1" dirty="0"/>
              <a:t>BBC BITESIZE</a:t>
            </a:r>
          </a:p>
          <a:p>
            <a:r>
              <a:rPr lang="en-GB" dirty="0"/>
              <a:t>INFORMATIVE AND EASY TO USE WEBSITE</a:t>
            </a:r>
          </a:p>
          <a:p>
            <a:r>
              <a:rPr lang="en-GB" dirty="0"/>
              <a:t>LOTS OF INFORMATION ON JOBS, APPLICATIONS, CVs AND INTERVIEWS</a:t>
            </a:r>
          </a:p>
          <a:p>
            <a:r>
              <a:rPr lang="en-GB" dirty="0"/>
              <a:t>LINKS TO INFORMATION ON APPRENTICESHIPS, COLLEGE AND UNIVERSITY</a:t>
            </a:r>
          </a:p>
          <a:p>
            <a:pPr marL="36900" indent="0">
              <a:buNone/>
            </a:pPr>
            <a:r>
              <a:rPr lang="en-GB" sz="2800" b="1" dirty="0"/>
              <a:t>WELL WORTH A LOOK!!</a:t>
            </a:r>
          </a:p>
        </p:txBody>
      </p:sp>
      <p:pic>
        <p:nvPicPr>
          <p:cNvPr id="4" name="Picture 3">
            <a:extLst>
              <a:ext uri="{FF2B5EF4-FFF2-40B4-BE49-F238E27FC236}">
                <a16:creationId xmlns:a16="http://schemas.microsoft.com/office/drawing/2014/main" id="{C66F9041-FA95-481B-9169-5B67D7EE8C7A}"/>
              </a:ext>
            </a:extLst>
          </p:cNvPr>
          <p:cNvPicPr>
            <a:picLocks noChangeAspect="1"/>
          </p:cNvPicPr>
          <p:nvPr/>
        </p:nvPicPr>
        <p:blipFill>
          <a:blip r:embed="rId3"/>
          <a:stretch>
            <a:fillRect/>
          </a:stretch>
        </p:blipFill>
        <p:spPr>
          <a:xfrm>
            <a:off x="8250343" y="4552527"/>
            <a:ext cx="2857500" cy="1600200"/>
          </a:xfrm>
          <a:prstGeom prst="rect">
            <a:avLst/>
          </a:prstGeom>
        </p:spPr>
      </p:pic>
    </p:spTree>
    <p:extLst>
      <p:ext uri="{BB962C8B-B14F-4D97-AF65-F5344CB8AC3E}">
        <p14:creationId xmlns:p14="http://schemas.microsoft.com/office/powerpoint/2010/main" val="184811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0C88-3DA2-4722-93CF-5E64B6240160}"/>
              </a:ext>
            </a:extLst>
          </p:cNvPr>
          <p:cNvSpPr>
            <a:spLocks noGrp="1"/>
          </p:cNvSpPr>
          <p:nvPr>
            <p:ph type="title"/>
          </p:nvPr>
        </p:nvSpPr>
        <p:spPr>
          <a:xfrm>
            <a:off x="325120" y="609600"/>
            <a:ext cx="8412479" cy="988907"/>
          </a:xfrm>
        </p:spPr>
        <p:txBody>
          <a:bodyPr/>
          <a:lstStyle/>
          <a:p>
            <a:r>
              <a:rPr lang="en-GB" sz="2800" b="1" dirty="0">
                <a:hlinkClick r:id="rId2"/>
              </a:rPr>
              <a:t>https://www.healthcareers.nhs.uk/FindYourCareer</a:t>
            </a:r>
            <a:r>
              <a:rPr lang="en-GB" sz="2800" b="1" dirty="0"/>
              <a:t> </a:t>
            </a:r>
            <a:br>
              <a:rPr lang="en-GB" sz="2800" b="1" dirty="0"/>
            </a:br>
            <a:endParaRPr lang="en-GB" dirty="0"/>
          </a:p>
        </p:txBody>
      </p:sp>
      <p:pic>
        <p:nvPicPr>
          <p:cNvPr id="5" name="Content Placeholder 4">
            <a:extLst>
              <a:ext uri="{FF2B5EF4-FFF2-40B4-BE49-F238E27FC236}">
                <a16:creationId xmlns:a16="http://schemas.microsoft.com/office/drawing/2014/main" id="{BBFA1EF1-426D-4140-AF6D-C3DCCB458C16}"/>
              </a:ext>
            </a:extLst>
          </p:cNvPr>
          <p:cNvPicPr>
            <a:picLocks noGrp="1" noChangeAspect="1"/>
          </p:cNvPicPr>
          <p:nvPr>
            <p:ph idx="1"/>
          </p:nvPr>
        </p:nvPicPr>
        <p:blipFill>
          <a:blip r:embed="rId3"/>
          <a:stretch>
            <a:fillRect/>
          </a:stretch>
        </p:blipFill>
        <p:spPr>
          <a:xfrm>
            <a:off x="6409483" y="2120053"/>
            <a:ext cx="4954488" cy="3250309"/>
          </a:xfrm>
          <a:prstGeom prst="rect">
            <a:avLst/>
          </a:prstGeom>
        </p:spPr>
      </p:pic>
      <p:sp>
        <p:nvSpPr>
          <p:cNvPr id="4" name="Text Placeholder 3">
            <a:extLst>
              <a:ext uri="{FF2B5EF4-FFF2-40B4-BE49-F238E27FC236}">
                <a16:creationId xmlns:a16="http://schemas.microsoft.com/office/drawing/2014/main" id="{67161FD3-C7FF-4119-A452-D0151248A868}"/>
              </a:ext>
            </a:extLst>
          </p:cNvPr>
          <p:cNvSpPr>
            <a:spLocks noGrp="1"/>
          </p:cNvSpPr>
          <p:nvPr>
            <p:ph type="body" sz="half" idx="2"/>
          </p:nvPr>
        </p:nvSpPr>
        <p:spPr>
          <a:xfrm>
            <a:off x="649635" y="2313472"/>
            <a:ext cx="4748712" cy="3016250"/>
          </a:xfrm>
        </p:spPr>
        <p:txBody>
          <a:bodyPr>
            <a:normAutofit/>
          </a:bodyPr>
          <a:lstStyle/>
          <a:p>
            <a:pPr algn="l"/>
            <a:r>
              <a:rPr lang="en-GB" sz="3600" b="1" dirty="0"/>
              <a:t>CLICK ON THIS LINK TO FIND OUT WHAT NHS CAREER MIGHT SUIT YOU</a:t>
            </a:r>
          </a:p>
        </p:txBody>
      </p:sp>
    </p:spTree>
    <p:extLst>
      <p:ext uri="{BB962C8B-B14F-4D97-AF65-F5344CB8AC3E}">
        <p14:creationId xmlns:p14="http://schemas.microsoft.com/office/powerpoint/2010/main" val="16144756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{FCB90B0A-9FC9-4AF7-AA81-C9350E82BBB1}tf00934815_win32</Template>
  <TotalTime>5603</TotalTime>
  <Words>518</Words>
  <Application>Microsoft Office PowerPoint</Application>
  <PresentationFormat>Widescreen</PresentationFormat>
  <Paragraphs>45</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Goudy Old Style</vt:lpstr>
      <vt:lpstr>Segoe UI</vt:lpstr>
      <vt:lpstr>Wingdings 2</vt:lpstr>
      <vt:lpstr>SlateVTI</vt:lpstr>
      <vt:lpstr>NATIONAL CAREERS WEEK  1 – 6 MARCH 2021  ST BEDE’S CHS</vt:lpstr>
      <vt:lpstr>HERE IS YOUR CHANCE TO FIND OUT ABOUT THE DIFFERENT CAREERS AVAILABLE</vt:lpstr>
      <vt:lpstr>https://vimeo.com/509325682  </vt:lpstr>
      <vt:lpstr> https://vimeo.com/393837020   IF YOU DO NOTHING ELSE, WATCH THIS FILM CLIP! FEELING STRESSED IS NORMAL. PLEASE DON’T WORRY. YOU WILL FIND YOUR WAY IN LIFE!</vt:lpstr>
      <vt:lpstr>https://www.unitedutilities.com/site-tour </vt:lpstr>
      <vt:lpstr>file:///C:/Users/lt01/Downloads/ncw-2020-rsc-booklet.pdf </vt:lpstr>
      <vt:lpstr>  https://vimeo.com/487330866/487325994 </vt:lpstr>
      <vt:lpstr>https://www.bbc.co.uk/bitesize/careers </vt:lpstr>
      <vt:lpstr>https://www.healthcareers.nhs.uk/FindYourCareer  </vt:lpstr>
      <vt:lpstr>CAREERS IN FINANCE  IS MATHS YOUR THING? CHECK OUT THESE CAREERS!</vt:lpstr>
      <vt:lpstr>https://www.prospects.ac.uk/jobs-and-work-experience/job-sectors/teacher-training-and-education/how-to-become-a-teacher  HOW ABOUT TEACHING?   </vt:lpstr>
      <vt:lpstr>file:///C:/Users/lt01/Downloads/Careers%20Week%20Document%201-5%20March%202021.pdf </vt:lpstr>
      <vt:lpstr>PowerPoint Presentation</vt:lpstr>
      <vt:lpstr>https://forms.office.com/Pages/ResponsePage.aspx?id=ZFzxzadTiU-BCKwXFk6709Ui6uloUnNLiNJ6c_EvG1hURUpHTFRVTUM2MVdPVjUzTlY2VEEyQlRQSy4u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CAREERS WEEK  1 – 6 MARCH 2021</dc:title>
  <dc:creator>Mrs L Turpin</dc:creator>
  <cp:lastModifiedBy>Mrs L Turpin</cp:lastModifiedBy>
  <cp:revision>38</cp:revision>
  <dcterms:created xsi:type="dcterms:W3CDTF">2021-02-21T12:47:43Z</dcterms:created>
  <dcterms:modified xsi:type="dcterms:W3CDTF">2021-02-26T12:22:41Z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