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9" r:id="rId3"/>
    <p:sldId id="260" r:id="rId4"/>
    <p:sldId id="261" r:id="rId5"/>
    <p:sldId id="262" r:id="rId6"/>
    <p:sldId id="258" r:id="rId7"/>
    <p:sldId id="265" r:id="rId8"/>
    <p:sldId id="266" r:id="rId9"/>
    <p:sldId id="267" r:id="rId10"/>
    <p:sldId id="263" r:id="rId11"/>
    <p:sldId id="264"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974694E3-4CCC-4AA3-AE4C-6124D82BA252}" type="datetimeFigureOut">
              <a:rPr lang="en-GB" smtClean="0"/>
              <a:t>08/07/2020</a:t>
            </a:fld>
            <a:endParaRPr lang="en-GB"/>
          </a:p>
        </p:txBody>
      </p:sp>
      <p:sp>
        <p:nvSpPr>
          <p:cNvPr id="17" name="Footer Placeholder 16"/>
          <p:cNvSpPr>
            <a:spLocks noGrp="1"/>
          </p:cNvSpPr>
          <p:nvPr>
            <p:ph type="ftr" sz="quarter" idx="11"/>
          </p:nvPr>
        </p:nvSpPr>
        <p:spPr/>
        <p:txBody>
          <a:bodyPr/>
          <a:lstStyle/>
          <a:p>
            <a:endParaRPr lang="en-GB"/>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BDEB550-B328-437A-B66A-9C042DE07E97}" type="slidenum">
              <a:rPr lang="en-GB" smtClean="0"/>
              <a:t>‹#›</a:t>
            </a:fld>
            <a:endParaRPr lang="en-GB"/>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74694E3-4CCC-4AA3-AE4C-6124D82BA252}" type="datetimeFigureOut">
              <a:rPr lang="en-GB" smtClean="0"/>
              <a:t>08/07/2020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DEB550-B328-437A-B66A-9C042DE07E97}"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0BDEB550-B328-437A-B66A-9C042DE07E97}" type="slidenum">
              <a:rPr lang="en-GB" smtClean="0"/>
              <a:t>‹#›</a:t>
            </a:fld>
            <a:endParaRPr lang="en-GB"/>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74694E3-4CCC-4AA3-AE4C-6124D82BA252}" type="datetimeFigureOut">
              <a:rPr lang="en-GB" smtClean="0"/>
              <a:t>08/07/2020</a:t>
            </a:fld>
            <a:endParaRPr lang="en-GB"/>
          </a:p>
        </p:txBody>
      </p:sp>
      <p:sp>
        <p:nvSpPr>
          <p:cNvPr id="5" name="Footer Placeholder 4"/>
          <p:cNvSpPr>
            <a:spLocks noGrp="1"/>
          </p:cNvSpPr>
          <p:nvPr>
            <p:ph type="ftr" sz="quarter" idx="11"/>
          </p:nvPr>
        </p:nvSpPr>
        <p:spPr/>
        <p:txBody>
          <a:bodyPr/>
          <a:lstStyle/>
          <a:p>
            <a:endParaRPr lang="en-GB"/>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74694E3-4CCC-4AA3-AE4C-6124D82BA252}" type="datetimeFigureOut">
              <a:rPr lang="en-GB" smtClean="0"/>
              <a:t>08/07/2020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4361688" y="1026372"/>
            <a:ext cx="457200" cy="441325"/>
          </a:xfrm>
        </p:spPr>
        <p:txBody>
          <a:bodyPr/>
          <a:lstStyle/>
          <a:p>
            <a:fld id="{0BDEB550-B328-437A-B66A-9C042DE07E97}" type="slidenum">
              <a:rPr lang="en-GB" smtClean="0"/>
              <a:t>‹#›</a:t>
            </a:fld>
            <a:endParaRPr lang="en-GB"/>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GB"/>
          </a:p>
        </p:txBody>
      </p:sp>
      <p:sp>
        <p:nvSpPr>
          <p:cNvPr id="4" name="Date Placeholder 3"/>
          <p:cNvSpPr>
            <a:spLocks noGrp="1"/>
          </p:cNvSpPr>
          <p:nvPr>
            <p:ph type="dt" sz="half" idx="10"/>
          </p:nvPr>
        </p:nvSpPr>
        <p:spPr/>
        <p:txBody>
          <a:bodyPr/>
          <a:lstStyle/>
          <a:p>
            <a:fld id="{974694E3-4CCC-4AA3-AE4C-6124D82BA252}" type="datetimeFigureOut">
              <a:rPr lang="en-GB" smtClean="0"/>
              <a:t>08/07/2020</a:t>
            </a:fld>
            <a:endParaRPr lang="en-GB"/>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BDEB550-B328-437A-B66A-9C042DE07E97}" type="slidenum">
              <a:rPr lang="en-GB" smtClean="0"/>
              <a:t>‹#›</a:t>
            </a:fld>
            <a:endParaRPr lang="en-GB"/>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974694E3-4CCC-4AA3-AE4C-6124D82BA252}" type="datetimeFigureOut">
              <a:rPr lang="en-GB" smtClean="0"/>
              <a:t>08/07/2020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BDEB550-B328-437A-B66A-9C042DE07E97}" type="slidenum">
              <a:rPr lang="en-GB" smtClean="0"/>
              <a:t>‹#›</a:t>
            </a:fld>
            <a:endParaRPr lang="en-GB"/>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974694E3-4CCC-4AA3-AE4C-6124D82BA252}" type="datetimeFigureOut">
              <a:rPr lang="en-GB" smtClean="0"/>
              <a:t>08/07/2020</a:t>
            </a:fld>
            <a:endParaRPr lang="en-GB"/>
          </a:p>
        </p:txBody>
      </p:sp>
      <p:sp>
        <p:nvSpPr>
          <p:cNvPr id="8" name="Footer Placeholder 7"/>
          <p:cNvSpPr>
            <a:spLocks noGrp="1"/>
          </p:cNvSpPr>
          <p:nvPr>
            <p:ph type="ftr" sz="quarter" idx="11"/>
          </p:nvPr>
        </p:nvSpPr>
        <p:spPr>
          <a:xfrm>
            <a:off x="304800" y="6409944"/>
            <a:ext cx="3581400" cy="365760"/>
          </a:xfrm>
        </p:spPr>
        <p:txBody>
          <a:bodyPr/>
          <a:lstStyle/>
          <a:p>
            <a:endParaRPr lang="en-GB"/>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0BDEB550-B328-437A-B66A-9C042DE07E97}" type="slidenum">
              <a:rPr lang="en-GB" smtClean="0"/>
              <a:t>‹#›</a:t>
            </a:fld>
            <a:endParaRPr lang="en-GB"/>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74694E3-4CCC-4AA3-AE4C-6124D82BA252}" type="datetimeFigureOut">
              <a:rPr lang="en-GB" smtClean="0"/>
              <a:t>08/07/2020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a:xfrm>
            <a:off x="4343400" y="1036020"/>
            <a:ext cx="457200" cy="441325"/>
          </a:xfrm>
        </p:spPr>
        <p:txBody>
          <a:bodyPr/>
          <a:lstStyle/>
          <a:p>
            <a:fld id="{0BDEB550-B328-437A-B66A-9C042DE07E97}"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974694E3-4CCC-4AA3-AE4C-6124D82BA252}" type="datetimeFigureOut">
              <a:rPr lang="en-GB" smtClean="0"/>
              <a:t>08/07/2020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0BDEB550-B328-437A-B66A-9C042DE07E97}"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0BDEB550-B328-437A-B66A-9C042DE07E97}" type="slidenum">
              <a:rPr lang="en-GB" smtClean="0"/>
              <a:t>‹#›</a:t>
            </a:fld>
            <a:endParaRPr lang="en-GB"/>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974694E3-4CCC-4AA3-AE4C-6124D82BA252}" type="datetimeFigureOut">
              <a:rPr lang="en-GB" smtClean="0"/>
              <a:t>08/07/2020</a:t>
            </a:fld>
            <a:endParaRPr lang="en-GB"/>
          </a:p>
        </p:txBody>
      </p:sp>
      <p:sp>
        <p:nvSpPr>
          <p:cNvPr id="6" name="Footer Placeholder 5"/>
          <p:cNvSpPr>
            <a:spLocks noGrp="1"/>
          </p:cNvSpPr>
          <p:nvPr>
            <p:ph type="ftr" sz="quarter" idx="11"/>
          </p:nvPr>
        </p:nvSpPr>
        <p:spPr>
          <a:xfrm>
            <a:off x="301752" y="6410848"/>
            <a:ext cx="3383280" cy="365760"/>
          </a:xfrm>
        </p:spPr>
        <p:txBody>
          <a:bodyPr/>
          <a:lstStyle/>
          <a:p>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0BDEB550-B328-437A-B66A-9C042DE07E97}" type="slidenum">
              <a:rPr lang="en-GB" smtClean="0"/>
              <a:t>‹#›</a:t>
            </a:fld>
            <a:endParaRPr lang="en-GB"/>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974694E3-4CCC-4AA3-AE4C-6124D82BA252}" type="datetimeFigureOut">
              <a:rPr lang="en-GB" smtClean="0"/>
              <a:t>08/07/2020</a:t>
            </a:fld>
            <a:endParaRPr lang="en-GB"/>
          </a:p>
        </p:txBody>
      </p:sp>
      <p:sp>
        <p:nvSpPr>
          <p:cNvPr id="6" name="Footer Placeholder 5"/>
          <p:cNvSpPr>
            <a:spLocks noGrp="1"/>
          </p:cNvSpPr>
          <p:nvPr>
            <p:ph type="ftr" sz="quarter" idx="11"/>
          </p:nvPr>
        </p:nvSpPr>
        <p:spPr>
          <a:xfrm>
            <a:off x="301752" y="6410848"/>
            <a:ext cx="3584448" cy="365760"/>
          </a:xfrm>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974694E3-4CCC-4AA3-AE4C-6124D82BA252}" type="datetimeFigureOut">
              <a:rPr lang="en-GB" smtClean="0"/>
              <a:t>08/07/2020</a:t>
            </a:fld>
            <a:endParaRPr lang="en-GB"/>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GB"/>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0BDEB550-B328-437A-B66A-9C042DE07E97}" type="slidenum">
              <a:rPr lang="en-GB" smtClean="0"/>
              <a:t>‹#›</a:t>
            </a:fld>
            <a:endParaRPr lang="en-GB"/>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frack-off.org.uk/" TargetMode="External"/><Relationship Id="rId3" Type="http://schemas.openxmlformats.org/officeDocument/2006/relationships/hyperlink" Target="https://www.bbc.co.uk/news/topics/cljev4k5jy2t/fracking" TargetMode="External"/><Relationship Id="rId7" Type="http://schemas.openxmlformats.org/officeDocument/2006/relationships/hyperlink" Target="https://www.theguardian.com/environment/2019/sep/10/extinction-rebellion-blocks-uk-fracking-site-in-climate-protest-preston-cuadrilla" TargetMode="External"/><Relationship Id="rId2" Type="http://schemas.openxmlformats.org/officeDocument/2006/relationships/hyperlink" Target="https://www.bbc.co.uk/news/uk-14432401" TargetMode="External"/><Relationship Id="rId1" Type="http://schemas.openxmlformats.org/officeDocument/2006/relationships/slideLayout" Target="../slideLayouts/slideLayout2.xml"/><Relationship Id="rId6" Type="http://schemas.openxmlformats.org/officeDocument/2006/relationships/hyperlink" Target="https://www.greenpeace.org.uk/challenges/fracking/" TargetMode="External"/><Relationship Id="rId5" Type="http://schemas.openxmlformats.org/officeDocument/2006/relationships/hyperlink" Target="https://www.theguardian.com/environment/2013/dec/19/uk-fracking-shale-gas" TargetMode="External"/><Relationship Id="rId4" Type="http://schemas.openxmlformats.org/officeDocument/2006/relationships/hyperlink" Target="https://selectra.co.uk/energy/guides/environment/fracking-pros-cons" TargetMode="External"/><Relationship Id="rId9" Type="http://schemas.openxmlformats.org/officeDocument/2006/relationships/hyperlink" Target="https://www.nationalgeographic.com/environment/energy/great-energy-challenge/big-energy-question/how-has-fracking-changed-our-futur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Tudal_4x4F0"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65018" y="457200"/>
            <a:ext cx="7772400" cy="1754326"/>
          </a:xfrm>
          <a:prstGeom prst="rect">
            <a:avLst/>
          </a:prstGeom>
          <a:noFill/>
        </p:spPr>
        <p:txBody>
          <a:bodyPr wrap="square" rtlCol="0">
            <a:spAutoFit/>
          </a:bodyPr>
          <a:lstStyle/>
          <a:p>
            <a:pPr algn="ctr"/>
            <a:r>
              <a:rPr lang="en-GB" sz="5400" dirty="0" smtClean="0"/>
              <a:t>Fracking in the UK Activity 1</a:t>
            </a:r>
            <a:endParaRPr lang="en-GB" sz="5400" dirty="0"/>
          </a:p>
        </p:txBody>
      </p:sp>
      <p:sp>
        <p:nvSpPr>
          <p:cNvPr id="5" name="TextBox 4"/>
          <p:cNvSpPr txBox="1"/>
          <p:nvPr/>
        </p:nvSpPr>
        <p:spPr>
          <a:xfrm>
            <a:off x="1524000" y="3429000"/>
            <a:ext cx="6096000" cy="2246769"/>
          </a:xfrm>
          <a:prstGeom prst="rect">
            <a:avLst/>
          </a:prstGeom>
          <a:noFill/>
        </p:spPr>
        <p:txBody>
          <a:bodyPr wrap="square" rtlCol="0">
            <a:spAutoFit/>
          </a:bodyPr>
          <a:lstStyle/>
          <a:p>
            <a:pPr algn="ctr"/>
            <a:r>
              <a:rPr lang="en-GB" sz="2800" dirty="0" smtClean="0"/>
              <a:t>What is fracking?</a:t>
            </a:r>
          </a:p>
          <a:p>
            <a:pPr algn="ctr"/>
            <a:r>
              <a:rPr lang="en-GB" sz="2800" dirty="0" smtClean="0"/>
              <a:t>Why are we doing it?</a:t>
            </a:r>
          </a:p>
          <a:p>
            <a:pPr algn="ctr"/>
            <a:r>
              <a:rPr lang="en-GB" sz="2800" dirty="0" smtClean="0"/>
              <a:t>Who is for?</a:t>
            </a:r>
          </a:p>
          <a:p>
            <a:pPr algn="ctr"/>
            <a:r>
              <a:rPr lang="en-GB" sz="2800" dirty="0" smtClean="0"/>
              <a:t>Who is against?</a:t>
            </a:r>
          </a:p>
          <a:p>
            <a:pPr algn="ctr"/>
            <a:endParaRPr lang="en-GB" sz="2800" dirty="0"/>
          </a:p>
        </p:txBody>
      </p:sp>
      <p:sp>
        <p:nvSpPr>
          <p:cNvPr id="2" name="TextBox 1"/>
          <p:cNvSpPr txBox="1"/>
          <p:nvPr/>
        </p:nvSpPr>
        <p:spPr>
          <a:xfrm>
            <a:off x="685800" y="5675769"/>
            <a:ext cx="7772400" cy="646331"/>
          </a:xfrm>
          <a:prstGeom prst="rect">
            <a:avLst/>
          </a:prstGeom>
          <a:noFill/>
        </p:spPr>
        <p:txBody>
          <a:bodyPr wrap="square" rtlCol="0">
            <a:spAutoFit/>
          </a:bodyPr>
          <a:lstStyle/>
          <a:p>
            <a:pPr algn="ctr"/>
            <a:r>
              <a:rPr lang="en-GB" dirty="0" smtClean="0">
                <a:solidFill>
                  <a:srgbClr val="FF0000"/>
                </a:solidFill>
              </a:rPr>
              <a:t>This work links in with the </a:t>
            </a:r>
            <a:r>
              <a:rPr lang="en-GB" dirty="0" smtClean="0">
                <a:solidFill>
                  <a:srgbClr val="FF0000"/>
                </a:solidFill>
              </a:rPr>
              <a:t>Resources </a:t>
            </a:r>
            <a:r>
              <a:rPr lang="en-GB" dirty="0" smtClean="0">
                <a:solidFill>
                  <a:srgbClr val="FF0000"/>
                </a:solidFill>
              </a:rPr>
              <a:t>in the UK topic (paper 2, section C) so you will be able to use it for revision purposes in the future.</a:t>
            </a:r>
            <a:endParaRPr lang="en-GB" dirty="0">
              <a:solidFill>
                <a:srgbClr val="FF0000"/>
              </a:solidFill>
            </a:endParaRPr>
          </a:p>
        </p:txBody>
      </p:sp>
    </p:spTree>
    <p:extLst>
      <p:ext uri="{BB962C8B-B14F-4D97-AF65-F5344CB8AC3E}">
        <p14:creationId xmlns:p14="http://schemas.microsoft.com/office/powerpoint/2010/main" val="4280479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should I include?</a:t>
            </a:r>
            <a:endParaRPr lang="en-GB" dirty="0"/>
          </a:p>
        </p:txBody>
      </p:sp>
      <p:sp>
        <p:nvSpPr>
          <p:cNvPr id="3" name="Content Placeholder 2"/>
          <p:cNvSpPr>
            <a:spLocks noGrp="1"/>
          </p:cNvSpPr>
          <p:nvPr>
            <p:ph sz="quarter" idx="1"/>
          </p:nvPr>
        </p:nvSpPr>
        <p:spPr>
          <a:xfrm>
            <a:off x="304800" y="1524000"/>
            <a:ext cx="8503920" cy="4800600"/>
          </a:xfrm>
        </p:spPr>
        <p:txBody>
          <a:bodyPr>
            <a:normAutofit fontScale="70000" lnSpcReduction="20000"/>
          </a:bodyPr>
          <a:lstStyle/>
          <a:p>
            <a:r>
              <a:rPr lang="en-GB" sz="3100" dirty="0" smtClean="0"/>
              <a:t>What is fracking?</a:t>
            </a:r>
          </a:p>
          <a:p>
            <a:r>
              <a:rPr lang="en-GB" sz="3100" dirty="0" smtClean="0"/>
              <a:t>How does fracking work? (Include a diagram if you can)</a:t>
            </a:r>
          </a:p>
          <a:p>
            <a:r>
              <a:rPr lang="en-GB" sz="3100" dirty="0" smtClean="0"/>
              <a:t>Why the UK is choosing fracking as a way to get energy. I.e. why are we doing this?</a:t>
            </a:r>
          </a:p>
          <a:p>
            <a:r>
              <a:rPr lang="en-GB" sz="3100" dirty="0" smtClean="0"/>
              <a:t>Where are the UK’s fracking sites located? (Include a map if you can)</a:t>
            </a:r>
          </a:p>
          <a:p>
            <a:r>
              <a:rPr lang="en-GB" sz="3100" dirty="0" smtClean="0"/>
              <a:t>What are the advantages? – who likes it/wants fracking? Why?</a:t>
            </a:r>
            <a:r>
              <a:rPr lang="en-GB" sz="3100" dirty="0"/>
              <a:t> (Think about various groups of </a:t>
            </a:r>
            <a:r>
              <a:rPr lang="en-GB" sz="3100" dirty="0" smtClean="0"/>
              <a:t>people e.g. fracking companies, governments etc.) Also consider social economic and environmental issues.</a:t>
            </a:r>
          </a:p>
          <a:p>
            <a:r>
              <a:rPr lang="en-GB" sz="3100" dirty="0" smtClean="0"/>
              <a:t>What are the disadvantages? – who dislikes it/doesn’t want it? Why? </a:t>
            </a:r>
            <a:r>
              <a:rPr lang="en-GB" sz="3100" dirty="0"/>
              <a:t>(Think about various groups of </a:t>
            </a:r>
            <a:r>
              <a:rPr lang="en-GB" sz="3100" dirty="0" smtClean="0"/>
              <a:t>people e.g. local residents, environmental organisations etc.) Also consider social, economic and environmental issues.</a:t>
            </a:r>
          </a:p>
          <a:p>
            <a:r>
              <a:rPr lang="en-GB" sz="3100" dirty="0" smtClean="0"/>
              <a:t>The advantages and disadvantages are VERY important – they should be the most detailed part of your knowledge organiser.</a:t>
            </a:r>
            <a:endParaRPr lang="en-GB" sz="3100" dirty="0"/>
          </a:p>
          <a:p>
            <a:endParaRPr lang="en-GB" dirty="0"/>
          </a:p>
        </p:txBody>
      </p:sp>
    </p:spTree>
    <p:extLst>
      <p:ext uri="{BB962C8B-B14F-4D97-AF65-F5344CB8AC3E}">
        <p14:creationId xmlns:p14="http://schemas.microsoft.com/office/powerpoint/2010/main" val="23474355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Useful websites to get you started</a:t>
            </a:r>
            <a:endParaRPr lang="en-GB" dirty="0"/>
          </a:p>
        </p:txBody>
      </p:sp>
      <p:sp>
        <p:nvSpPr>
          <p:cNvPr id="3" name="Content Placeholder 2"/>
          <p:cNvSpPr>
            <a:spLocks noGrp="1"/>
          </p:cNvSpPr>
          <p:nvPr>
            <p:ph sz="quarter" idx="1"/>
          </p:nvPr>
        </p:nvSpPr>
        <p:spPr>
          <a:xfrm>
            <a:off x="301752" y="1527048"/>
            <a:ext cx="8503920" cy="4645152"/>
          </a:xfrm>
        </p:spPr>
        <p:txBody>
          <a:bodyPr>
            <a:normAutofit fontScale="85000" lnSpcReduction="10000"/>
          </a:bodyPr>
          <a:lstStyle/>
          <a:p>
            <a:pPr marL="0" indent="0">
              <a:buNone/>
            </a:pPr>
            <a:r>
              <a:rPr lang="en-GB" sz="2400" dirty="0" smtClean="0"/>
              <a:t>Here are a few websites to help get you started with your research.  (You can use others too).  </a:t>
            </a:r>
          </a:p>
          <a:p>
            <a:pPr marL="0" indent="0">
              <a:buNone/>
            </a:pPr>
            <a:r>
              <a:rPr lang="en-GB" sz="2400" dirty="0">
                <a:hlinkClick r:id="rId2"/>
              </a:rPr>
              <a:t>https://</a:t>
            </a:r>
            <a:r>
              <a:rPr lang="en-GB" sz="2400" dirty="0" smtClean="0">
                <a:hlinkClick r:id="rId2"/>
              </a:rPr>
              <a:t>www.bbc.co.uk/news/uk-14432401</a:t>
            </a:r>
            <a:endParaRPr lang="en-GB" sz="2400" dirty="0" smtClean="0"/>
          </a:p>
          <a:p>
            <a:pPr marL="0" indent="0">
              <a:buNone/>
            </a:pPr>
            <a:r>
              <a:rPr lang="en-GB" sz="2400" dirty="0">
                <a:hlinkClick r:id="rId3"/>
              </a:rPr>
              <a:t>https://</a:t>
            </a:r>
            <a:r>
              <a:rPr lang="en-GB" sz="2400" dirty="0" smtClean="0">
                <a:hlinkClick r:id="rId3"/>
              </a:rPr>
              <a:t>www.bbc.co.uk/news/topics/cljev4k5jy2t/fracking</a:t>
            </a:r>
            <a:endParaRPr lang="en-GB" sz="2400" dirty="0" smtClean="0"/>
          </a:p>
          <a:p>
            <a:pPr marL="0" indent="0">
              <a:buNone/>
            </a:pPr>
            <a:r>
              <a:rPr lang="en-GB" sz="2400" dirty="0">
                <a:hlinkClick r:id="rId4"/>
              </a:rPr>
              <a:t>https://</a:t>
            </a:r>
            <a:r>
              <a:rPr lang="en-GB" sz="2400" dirty="0" smtClean="0">
                <a:hlinkClick r:id="rId4"/>
              </a:rPr>
              <a:t>selectra.co.uk/energy/guides/environment/fracking-pros-cons</a:t>
            </a:r>
            <a:endParaRPr lang="en-GB" sz="2400" dirty="0" smtClean="0"/>
          </a:p>
          <a:p>
            <a:pPr marL="0" indent="0">
              <a:buNone/>
            </a:pPr>
            <a:r>
              <a:rPr lang="en-GB" sz="2400" dirty="0">
                <a:hlinkClick r:id="rId5"/>
              </a:rPr>
              <a:t>https://</a:t>
            </a:r>
            <a:r>
              <a:rPr lang="en-GB" sz="2400" dirty="0" smtClean="0">
                <a:hlinkClick r:id="rId5"/>
              </a:rPr>
              <a:t>www.theguardian.com/environment/2013/dec/19/uk-fracking-shale-gas</a:t>
            </a:r>
            <a:endParaRPr lang="en-GB" sz="2400" dirty="0" smtClean="0"/>
          </a:p>
          <a:p>
            <a:pPr marL="0" indent="0">
              <a:buNone/>
            </a:pPr>
            <a:r>
              <a:rPr lang="en-GB" sz="2400" dirty="0">
                <a:hlinkClick r:id="rId6"/>
              </a:rPr>
              <a:t>https://www.greenpeace.org.uk/challenges/fracking</a:t>
            </a:r>
            <a:r>
              <a:rPr lang="en-GB" sz="2400" dirty="0" smtClean="0">
                <a:hlinkClick r:id="rId6"/>
              </a:rPr>
              <a:t>/</a:t>
            </a:r>
            <a:endParaRPr lang="en-GB" sz="2400" dirty="0" smtClean="0"/>
          </a:p>
          <a:p>
            <a:pPr marL="0" indent="0">
              <a:buNone/>
            </a:pPr>
            <a:r>
              <a:rPr lang="en-GB" sz="2400" dirty="0">
                <a:hlinkClick r:id="rId7"/>
              </a:rPr>
              <a:t>https://</a:t>
            </a:r>
            <a:r>
              <a:rPr lang="en-GB" sz="2400" dirty="0" smtClean="0">
                <a:hlinkClick r:id="rId7"/>
              </a:rPr>
              <a:t>www.theguardian.com/environment/2019/sep/10/extinction-rebellion-blocks-uk-fracking-site-in-climate-protest-preston-cuadrilla</a:t>
            </a:r>
            <a:endParaRPr lang="en-GB" sz="2400" dirty="0" smtClean="0"/>
          </a:p>
          <a:p>
            <a:pPr marL="0" indent="0">
              <a:buNone/>
            </a:pPr>
            <a:r>
              <a:rPr lang="en-GB" sz="2400" dirty="0">
                <a:hlinkClick r:id="rId8"/>
              </a:rPr>
              <a:t>https://frack-off.org.uk</a:t>
            </a:r>
            <a:r>
              <a:rPr lang="en-GB" sz="2400" dirty="0" smtClean="0">
                <a:hlinkClick r:id="rId8"/>
              </a:rPr>
              <a:t>/</a:t>
            </a:r>
            <a:endParaRPr lang="en-GB" sz="2400" dirty="0" smtClean="0"/>
          </a:p>
          <a:p>
            <a:pPr marL="0" indent="0">
              <a:buNone/>
            </a:pPr>
            <a:r>
              <a:rPr lang="en-GB" dirty="0">
                <a:hlinkClick r:id="rId9"/>
              </a:rPr>
              <a:t>https://www.nationalgeographic.com/environment/energy/great-energy-challenge/big-energy-question/how-has-fracking-changed-our-future/</a:t>
            </a:r>
            <a:endParaRPr lang="en-GB" dirty="0" smtClean="0"/>
          </a:p>
          <a:p>
            <a:pPr marL="0" indent="0">
              <a:buNone/>
            </a:pPr>
            <a:endParaRPr lang="en-GB" dirty="0"/>
          </a:p>
        </p:txBody>
      </p:sp>
      <p:sp>
        <p:nvSpPr>
          <p:cNvPr id="4" name="TextBox 3"/>
          <p:cNvSpPr txBox="1"/>
          <p:nvPr/>
        </p:nvSpPr>
        <p:spPr>
          <a:xfrm>
            <a:off x="173182" y="6300612"/>
            <a:ext cx="8839200" cy="384721"/>
          </a:xfrm>
          <a:prstGeom prst="rect">
            <a:avLst/>
          </a:prstGeom>
          <a:noFill/>
        </p:spPr>
        <p:txBody>
          <a:bodyPr wrap="square" rtlCol="0">
            <a:spAutoFit/>
          </a:bodyPr>
          <a:lstStyle/>
          <a:p>
            <a:pPr algn="ctr"/>
            <a:r>
              <a:rPr lang="en-GB" sz="1900" b="1" dirty="0" smtClean="0"/>
              <a:t>Remember to use reputable sources of information for your research.  </a:t>
            </a:r>
            <a:endParaRPr lang="en-GB" sz="1900" b="1" dirty="0"/>
          </a:p>
        </p:txBody>
      </p:sp>
    </p:spTree>
    <p:extLst>
      <p:ext uri="{BB962C8B-B14F-4D97-AF65-F5344CB8AC3E}">
        <p14:creationId xmlns:p14="http://schemas.microsoft.com/office/powerpoint/2010/main" val="6211188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fracking?</a:t>
            </a:r>
            <a:endParaRPr lang="en-GB" dirty="0"/>
          </a:p>
        </p:txBody>
      </p:sp>
      <p:sp>
        <p:nvSpPr>
          <p:cNvPr id="3" name="Content Placeholder 2"/>
          <p:cNvSpPr>
            <a:spLocks noGrp="1"/>
          </p:cNvSpPr>
          <p:nvPr>
            <p:ph sz="quarter" idx="1"/>
          </p:nvPr>
        </p:nvSpPr>
        <p:spPr>
          <a:xfrm>
            <a:off x="301752" y="1527048"/>
            <a:ext cx="8503920" cy="4797552"/>
          </a:xfrm>
        </p:spPr>
        <p:txBody>
          <a:bodyPr>
            <a:normAutofit fontScale="92500" lnSpcReduction="10000"/>
          </a:bodyPr>
          <a:lstStyle/>
          <a:p>
            <a:pPr fontAlgn="base"/>
            <a:r>
              <a:rPr lang="en-GB" dirty="0"/>
              <a:t>Fracking is the process of drilling down into the earth before a high-pressure water mixture is directed at the rock to release the gas inside.</a:t>
            </a:r>
          </a:p>
          <a:p>
            <a:pPr fontAlgn="base"/>
            <a:r>
              <a:rPr lang="en-GB" dirty="0"/>
              <a:t>Water, sand and chemicals are injected into the rock at high pressure which allows the gas to flow out to the head of the well.</a:t>
            </a:r>
          </a:p>
          <a:p>
            <a:pPr fontAlgn="base"/>
            <a:r>
              <a:rPr lang="en-GB" dirty="0"/>
              <a:t>The process can be carried out vertically or, more commonly, by drilling horizontally to the rock layer, which can create new pathways to release gas or used to extend existing channels.</a:t>
            </a:r>
          </a:p>
          <a:p>
            <a:pPr fontAlgn="base"/>
            <a:r>
              <a:rPr lang="en-GB" dirty="0"/>
              <a:t>The term fracking refers to how the rock is fractured apart by the high-pressure mixture.</a:t>
            </a:r>
          </a:p>
          <a:p>
            <a:pPr marL="0" indent="0">
              <a:buNone/>
            </a:pPr>
            <a:endParaRPr lang="en-GB" dirty="0"/>
          </a:p>
        </p:txBody>
      </p:sp>
    </p:spTree>
    <p:extLst>
      <p:ext uri="{BB962C8B-B14F-4D97-AF65-F5344CB8AC3E}">
        <p14:creationId xmlns:p14="http://schemas.microsoft.com/office/powerpoint/2010/main" val="39990476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does it work?</a:t>
            </a:r>
            <a:endParaRPr lang="en-GB" dirty="0"/>
          </a:p>
        </p:txBody>
      </p:sp>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990600" y="1600200"/>
            <a:ext cx="7143744" cy="4745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09153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does it work?</a:t>
            </a:r>
            <a:endParaRPr lang="en-GB" dirty="0"/>
          </a:p>
        </p:txBody>
      </p:sp>
      <p:sp>
        <p:nvSpPr>
          <p:cNvPr id="3" name="Content Placeholder 2"/>
          <p:cNvSpPr>
            <a:spLocks noGrp="1"/>
          </p:cNvSpPr>
          <p:nvPr>
            <p:ph sz="quarter" idx="1"/>
          </p:nvPr>
        </p:nvSpPr>
        <p:spPr/>
        <p:txBody>
          <a:bodyPr/>
          <a:lstStyle/>
          <a:p>
            <a:r>
              <a:rPr lang="en-GB" dirty="0">
                <a:hlinkClick r:id="rId2"/>
              </a:rPr>
              <a:t>https://</a:t>
            </a:r>
            <a:r>
              <a:rPr lang="en-GB" dirty="0" smtClean="0">
                <a:hlinkClick r:id="rId2"/>
              </a:rPr>
              <a:t>www.youtube.com/watch?v=Tudal_4x4F0</a:t>
            </a:r>
            <a:endParaRPr lang="en-GB" dirty="0" smtClean="0"/>
          </a:p>
          <a:p>
            <a:endParaRPr lang="en-GB" dirty="0"/>
          </a:p>
          <a:p>
            <a:r>
              <a:rPr lang="en-GB" dirty="0" smtClean="0"/>
              <a:t>Watch the you tube clip to learn more about the fracking process.</a:t>
            </a:r>
          </a:p>
          <a:p>
            <a:endParaRPr lang="en-GB" dirty="0"/>
          </a:p>
          <a:p>
            <a:pPr marL="0" indent="0">
              <a:buNone/>
            </a:pPr>
            <a:r>
              <a:rPr lang="en-GB" dirty="0" smtClean="0"/>
              <a:t>If the clip doesn’t work type ‘How does fracking work’ into you tube.  It’s the first clip that comes up.  The TED-Ed one that’s about 6 minutes long. </a:t>
            </a:r>
          </a:p>
          <a:p>
            <a:pPr marL="0" indent="0">
              <a:buNone/>
            </a:pPr>
            <a:endParaRPr lang="en-GB" dirty="0"/>
          </a:p>
        </p:txBody>
      </p:sp>
    </p:spTree>
    <p:extLst>
      <p:ext uri="{BB962C8B-B14F-4D97-AF65-F5344CB8AC3E}">
        <p14:creationId xmlns:p14="http://schemas.microsoft.com/office/powerpoint/2010/main" val="9041357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Fracking in the UK - Task</a:t>
            </a:r>
            <a:endParaRPr lang="en-GB" dirty="0"/>
          </a:p>
        </p:txBody>
      </p:sp>
      <p:sp>
        <p:nvSpPr>
          <p:cNvPr id="3" name="Content Placeholder 2"/>
          <p:cNvSpPr>
            <a:spLocks noGrp="1"/>
          </p:cNvSpPr>
          <p:nvPr>
            <p:ph sz="quarter" idx="1"/>
          </p:nvPr>
        </p:nvSpPr>
        <p:spPr>
          <a:xfrm>
            <a:off x="301752" y="1527048"/>
            <a:ext cx="8503920" cy="5026152"/>
          </a:xfrm>
        </p:spPr>
        <p:txBody>
          <a:bodyPr>
            <a:normAutofit/>
          </a:bodyPr>
          <a:lstStyle/>
          <a:p>
            <a:r>
              <a:rPr lang="en-GB" dirty="0" smtClean="0"/>
              <a:t>You are going to undertake some research surrounding the issue of fracking in the UK.  Write up your findings as a knowledge organiser (either on paper or use the computer).  It is important that you do this well because you will be using the information during activity 2.</a:t>
            </a:r>
          </a:p>
          <a:p>
            <a:pPr marL="0" indent="0">
              <a:buNone/>
            </a:pPr>
            <a:endParaRPr lang="en-GB" dirty="0" smtClean="0"/>
          </a:p>
          <a:p>
            <a:pPr>
              <a:buFont typeface="Wingdings" panose="05000000000000000000" pitchFamily="2" charset="2"/>
              <a:buChar char="Ø"/>
            </a:pPr>
            <a:r>
              <a:rPr lang="en-GB" dirty="0" smtClean="0"/>
              <a:t>There are some examples of knowledge organisers on the next slides so you can see how they’re set out.  </a:t>
            </a:r>
          </a:p>
        </p:txBody>
      </p:sp>
    </p:spTree>
    <p:extLst>
      <p:ext uri="{BB962C8B-B14F-4D97-AF65-F5344CB8AC3E}">
        <p14:creationId xmlns:p14="http://schemas.microsoft.com/office/powerpoint/2010/main" val="40714917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S1 Locational Knowledge - United Kingdom - Knowledge Organise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2945" y="1408461"/>
            <a:ext cx="7211274" cy="537333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301752" y="228600"/>
            <a:ext cx="8534400" cy="758952"/>
          </a:xfrm>
        </p:spPr>
        <p:txBody>
          <a:bodyPr/>
          <a:lstStyle/>
          <a:p>
            <a:r>
              <a:rPr lang="en-GB" dirty="0" smtClean="0"/>
              <a:t>Example 1</a:t>
            </a:r>
            <a:endParaRPr lang="en-GB" dirty="0"/>
          </a:p>
        </p:txBody>
      </p:sp>
    </p:spTree>
    <p:extLst>
      <p:ext uri="{BB962C8B-B14F-4D97-AF65-F5344CB8AC3E}">
        <p14:creationId xmlns:p14="http://schemas.microsoft.com/office/powerpoint/2010/main" val="22540903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2</a:t>
            </a:r>
            <a:endParaRPr lang="en-GB" dirty="0"/>
          </a:p>
        </p:txBody>
      </p:sp>
      <p:sp>
        <p:nvSpPr>
          <p:cNvPr id="3" name="Content Placeholder 2"/>
          <p:cNvSpPr>
            <a:spLocks noGrp="1"/>
          </p:cNvSpPr>
          <p:nvPr>
            <p:ph sz="quarter" idx="1"/>
          </p:nvPr>
        </p:nvSpPr>
        <p:spPr/>
        <p:txBody>
          <a:bodyPr/>
          <a:lstStyle/>
          <a:p>
            <a:endParaRPr lang="en-GB"/>
          </a:p>
        </p:txBody>
      </p:sp>
      <p:pic>
        <p:nvPicPr>
          <p:cNvPr id="2050" name="Picture 2" descr="GCSE Knowledge Organisers - Geograph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150" y="1565564"/>
            <a:ext cx="8724250" cy="4912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57245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3</a:t>
            </a:r>
            <a:endParaRPr lang="en-GB" dirty="0"/>
          </a:p>
        </p:txBody>
      </p:sp>
      <p:pic>
        <p:nvPicPr>
          <p:cNvPr id="3074" name="Picture 2" descr="Geography - Dore Primary Sch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402556"/>
            <a:ext cx="7457439" cy="5243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25997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4</a:t>
            </a:r>
            <a:endParaRPr lang="en-GB" dirty="0"/>
          </a:p>
        </p:txBody>
      </p:sp>
      <p:pic>
        <p:nvPicPr>
          <p:cNvPr id="4098" name="Picture 2" descr="Globe Trotting Around North America! – St Mark's CofE Primary Sch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371600"/>
            <a:ext cx="7582802"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75710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226</TotalTime>
  <Words>529</Words>
  <Application>Microsoft Office PowerPoint</Application>
  <PresentationFormat>On-screen Show (4:3)</PresentationFormat>
  <Paragraphs>45</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Civic</vt:lpstr>
      <vt:lpstr>PowerPoint Presentation</vt:lpstr>
      <vt:lpstr>What is fracking?</vt:lpstr>
      <vt:lpstr>How does it work?</vt:lpstr>
      <vt:lpstr>How does it work?</vt:lpstr>
      <vt:lpstr>Fracking in the UK - Task</vt:lpstr>
      <vt:lpstr>Example 1</vt:lpstr>
      <vt:lpstr>Example 2</vt:lpstr>
      <vt:lpstr>Example 3</vt:lpstr>
      <vt:lpstr>Example 4</vt:lpstr>
      <vt:lpstr>What should I include?</vt:lpstr>
      <vt:lpstr>Useful websites to get you started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Teacher</dc:creator>
  <cp:lastModifiedBy>Teacher</cp:lastModifiedBy>
  <cp:revision>12</cp:revision>
  <dcterms:created xsi:type="dcterms:W3CDTF">2020-07-08T08:42:28Z</dcterms:created>
  <dcterms:modified xsi:type="dcterms:W3CDTF">2020-07-08T12:34:36Z</dcterms:modified>
</cp:coreProperties>
</file>