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64" r:id="rId7"/>
    <p:sldId id="257" r:id="rId8"/>
    <p:sldId id="258" r:id="rId9"/>
    <p:sldId id="259" r:id="rId10"/>
    <p:sldId id="260" r:id="rId11"/>
    <p:sldId id="262"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7445C1-7940-1063-D68C-D7142444EFBB}" v="88" dt="2020-07-07T08:10:22.076"/>
    <p1510:client id="{EAB19B7C-AAF6-4CB6-832D-0363F8FB9187}" v="74" dt="2020-07-07T09:00:40.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B061-46A3-4D9C-A7C3-4EE9DCE5E8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08BB4D-2B6D-4B3F-B9FF-7C5B1ADC33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22F3ED1-828F-47BF-95A6-4C1608BC22A6}"/>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5" name="Footer Placeholder 4">
            <a:extLst>
              <a:ext uri="{FF2B5EF4-FFF2-40B4-BE49-F238E27FC236}">
                <a16:creationId xmlns:a16="http://schemas.microsoft.com/office/drawing/2014/main" id="{CB8249AA-81D2-4E3C-B6DD-042CDCC57E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5B2CDB-DA80-4D05-AECE-47F7DC68DF39}"/>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3231683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878E0-054E-4FA0-AD31-87E4A57DA9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426435-8169-46EB-94E1-17F76DBF52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913456-2FEF-47C0-9F91-8B63EBD27704}"/>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5" name="Footer Placeholder 4">
            <a:extLst>
              <a:ext uri="{FF2B5EF4-FFF2-40B4-BE49-F238E27FC236}">
                <a16:creationId xmlns:a16="http://schemas.microsoft.com/office/drawing/2014/main" id="{CB682355-1D95-4732-AC47-246F378BBF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6BC219-9AEA-41BB-A66D-511601713A60}"/>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2074625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320C6C-88D0-4D0F-A3C8-F198987A4D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FF668F-0873-4F67-AB17-5D8E167B1E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4D8DD1-B9B8-4B9D-B4A5-74FB083B0209}"/>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5" name="Footer Placeholder 4">
            <a:extLst>
              <a:ext uri="{FF2B5EF4-FFF2-40B4-BE49-F238E27FC236}">
                <a16:creationId xmlns:a16="http://schemas.microsoft.com/office/drawing/2014/main" id="{3C32AFD7-784F-4D4F-9C6B-D26431F293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5EF033-E0C3-47DF-9A0F-EC00473CDE8F}"/>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413354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E649-2FB3-4660-8F12-6FC49F89E7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A77637-28ED-4ED7-AF0D-24FA49717A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9477AB-F15B-46D6-B30E-9FC8FCD51B81}"/>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5" name="Footer Placeholder 4">
            <a:extLst>
              <a:ext uri="{FF2B5EF4-FFF2-40B4-BE49-F238E27FC236}">
                <a16:creationId xmlns:a16="http://schemas.microsoft.com/office/drawing/2014/main" id="{DD652B02-690D-4A42-9BB7-8FCA68CE5A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D45666-1A0A-4E9A-A2E5-77042C9665A2}"/>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849523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902F-58FC-4870-BCED-0E330AC1C1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8812F6-E74B-4D9D-A2B7-ADA7EF56BF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9A9A38-1420-4E56-ABC0-4922A4E8A47B}"/>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5" name="Footer Placeholder 4">
            <a:extLst>
              <a:ext uri="{FF2B5EF4-FFF2-40B4-BE49-F238E27FC236}">
                <a16:creationId xmlns:a16="http://schemas.microsoft.com/office/drawing/2014/main" id="{B09C0C7F-A94A-40E0-B395-B5E4506245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C286DF-9B14-49C6-88F8-DDA2307C5A16}"/>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75777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BA953-58F6-4179-BBF7-39E9468FF2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04A3B4-4978-45A0-AE5E-36DD707BE5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35294F-C953-45BE-8547-B347759A87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3B3F59B-7DAD-45C8-B897-5360F4F4B5E9}"/>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6" name="Footer Placeholder 5">
            <a:extLst>
              <a:ext uri="{FF2B5EF4-FFF2-40B4-BE49-F238E27FC236}">
                <a16:creationId xmlns:a16="http://schemas.microsoft.com/office/drawing/2014/main" id="{2AB52AB5-432F-41F0-90C6-05EAD01D15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207A55-D2D9-4B94-9666-F29677D927C7}"/>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548406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80C1-A785-4E8E-A709-DBC0476D21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CF14C7-0F1B-4117-AB81-1273406310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A2D9E7-A8D4-4060-8899-401AA37FFB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B2317ED-A3C3-4B6D-8AB5-B8E65B1BF6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0BC7C-F078-4AE4-8305-754B5DD462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C2C22E-4A62-40F9-85D2-A4A1EEF71E7F}"/>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8" name="Footer Placeholder 7">
            <a:extLst>
              <a:ext uri="{FF2B5EF4-FFF2-40B4-BE49-F238E27FC236}">
                <a16:creationId xmlns:a16="http://schemas.microsoft.com/office/drawing/2014/main" id="{DDA5D179-C6C9-4614-91BC-CBBF2A6F21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1429DA-E10D-41C0-B2CD-3BAF3BD2BD1D}"/>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364031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BC7EA-6A44-4940-87BC-BA7A2B091D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773022-84B3-4A22-A515-AFB5BFEE3150}"/>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4" name="Footer Placeholder 3">
            <a:extLst>
              <a:ext uri="{FF2B5EF4-FFF2-40B4-BE49-F238E27FC236}">
                <a16:creationId xmlns:a16="http://schemas.microsoft.com/office/drawing/2014/main" id="{730BDC86-7BB6-49F7-A187-56B1EE9E6A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F8324F9-E79D-4BBB-841B-C0471F26C7AC}"/>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301479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5AFDC-6B9E-42C2-AF5E-5319A154D5D7}"/>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3" name="Footer Placeholder 2">
            <a:extLst>
              <a:ext uri="{FF2B5EF4-FFF2-40B4-BE49-F238E27FC236}">
                <a16:creationId xmlns:a16="http://schemas.microsoft.com/office/drawing/2014/main" id="{D94A31C4-6969-4805-BAEA-2F3848EA97F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D4741C-1C7E-4435-8DBD-2B3BE3040474}"/>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105782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73B5-D528-4901-91B1-47241592BC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7176AF-E0F6-4A6D-AF7C-22394CD2F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7066FCC-884B-4900-BBD3-DF1DA969D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4ED09-ACE5-4BDE-8A22-B7E06D76FD36}"/>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6" name="Footer Placeholder 5">
            <a:extLst>
              <a:ext uri="{FF2B5EF4-FFF2-40B4-BE49-F238E27FC236}">
                <a16:creationId xmlns:a16="http://schemas.microsoft.com/office/drawing/2014/main" id="{079A9552-B8B4-487B-9686-499BDC2CDD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1EC5BF-6AC7-4F8E-A0F9-BCA4868A76D5}"/>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2977187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8938-15D8-4B84-B9DD-1CEF647A01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068552-2404-4457-8B0C-2386037BB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7ED28A-FAE6-4E11-B1AF-0E2DA50C0A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66247-E18A-48A3-9A28-77FA196A8A59}"/>
              </a:ext>
            </a:extLst>
          </p:cNvPr>
          <p:cNvSpPr>
            <a:spLocks noGrp="1"/>
          </p:cNvSpPr>
          <p:nvPr>
            <p:ph type="dt" sz="half" idx="10"/>
          </p:nvPr>
        </p:nvSpPr>
        <p:spPr/>
        <p:txBody>
          <a:bodyPr/>
          <a:lstStyle/>
          <a:p>
            <a:fld id="{B43FD49A-EE2A-4BE7-B9BD-AA7764B796C6}" type="datetimeFigureOut">
              <a:rPr lang="en-GB" smtClean="0"/>
              <a:t>07/07/2020</a:t>
            </a:fld>
            <a:endParaRPr lang="en-GB"/>
          </a:p>
        </p:txBody>
      </p:sp>
      <p:sp>
        <p:nvSpPr>
          <p:cNvPr id="6" name="Footer Placeholder 5">
            <a:extLst>
              <a:ext uri="{FF2B5EF4-FFF2-40B4-BE49-F238E27FC236}">
                <a16:creationId xmlns:a16="http://schemas.microsoft.com/office/drawing/2014/main" id="{A3ED47EB-BF6B-4937-889D-66D4526AD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12BA21-5A75-4F29-89EC-4EAB73DCC995}"/>
              </a:ext>
            </a:extLst>
          </p:cNvPr>
          <p:cNvSpPr>
            <a:spLocks noGrp="1"/>
          </p:cNvSpPr>
          <p:nvPr>
            <p:ph type="sldNum" sz="quarter" idx="12"/>
          </p:nvPr>
        </p:nvSpPr>
        <p:spPr/>
        <p:txBody>
          <a:bodyPr/>
          <a:lstStyle/>
          <a:p>
            <a:fld id="{6A038A1F-BC86-4B1F-8AA9-A6F9689B6C0A}" type="slidenum">
              <a:rPr lang="en-GB" smtClean="0"/>
              <a:t>‹#›</a:t>
            </a:fld>
            <a:endParaRPr lang="en-GB"/>
          </a:p>
        </p:txBody>
      </p:sp>
    </p:spTree>
    <p:extLst>
      <p:ext uri="{BB962C8B-B14F-4D97-AF65-F5344CB8AC3E}">
        <p14:creationId xmlns:p14="http://schemas.microsoft.com/office/powerpoint/2010/main" val="32593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CEC153-C67E-401C-AF99-1AAE8DE1C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0010AE-14BE-4F52-91E4-79A6398D99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55CD2-419E-4C14-B00F-186E86145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FD49A-EE2A-4BE7-B9BD-AA7764B796C6}" type="datetimeFigureOut">
              <a:rPr lang="en-GB" smtClean="0"/>
              <a:t>07/07/2020</a:t>
            </a:fld>
            <a:endParaRPr lang="en-GB"/>
          </a:p>
        </p:txBody>
      </p:sp>
      <p:sp>
        <p:nvSpPr>
          <p:cNvPr id="5" name="Footer Placeholder 4">
            <a:extLst>
              <a:ext uri="{FF2B5EF4-FFF2-40B4-BE49-F238E27FC236}">
                <a16:creationId xmlns:a16="http://schemas.microsoft.com/office/drawing/2014/main" id="{18176AAD-D8BB-4919-8E85-3292A0C31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B98CF3-830C-4873-A2FA-46079F29DB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38A1F-BC86-4B1F-8AA9-A6F9689B6C0A}" type="slidenum">
              <a:rPr lang="en-GB" smtClean="0"/>
              <a:t>‹#›</a:t>
            </a:fld>
            <a:endParaRPr lang="en-GB"/>
          </a:p>
        </p:txBody>
      </p:sp>
    </p:spTree>
    <p:extLst>
      <p:ext uri="{BB962C8B-B14F-4D97-AF65-F5344CB8AC3E}">
        <p14:creationId xmlns:p14="http://schemas.microsoft.com/office/powerpoint/2010/main" val="192833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pepysdiary.com/diary/summary/1665/"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2D83542-61C8-44A8-B7B6-BED697579DF0}"/>
              </a:ext>
            </a:extLst>
          </p:cNvPr>
          <p:cNvSpPr>
            <a:spLocks noGrp="1"/>
          </p:cNvSpPr>
          <p:nvPr>
            <p:ph type="title"/>
          </p:nvPr>
        </p:nvSpPr>
        <p:spPr>
          <a:xfrm>
            <a:off x="6800851" y="3113415"/>
            <a:ext cx="4657642" cy="2387600"/>
          </a:xfrm>
        </p:spPr>
        <p:txBody>
          <a:bodyPr vert="horz" lIns="91440" tIns="45720" rIns="91440" bIns="45720" rtlCol="0" anchor="t">
            <a:normAutofit/>
          </a:bodyPr>
          <a:lstStyle/>
          <a:p>
            <a:r>
              <a:rPr lang="en-US" sz="3800" dirty="0">
                <a:latin typeface="Comic Sans MS" panose="030F0702030302020204" pitchFamily="66" charset="0"/>
              </a:rPr>
              <a:t>The History of the Future:</a:t>
            </a:r>
            <a:br>
              <a:rPr lang="en-US" sz="3800" dirty="0">
                <a:latin typeface="Comic Sans MS" panose="030F0702030302020204" pitchFamily="66" charset="0"/>
              </a:rPr>
            </a:br>
            <a:r>
              <a:rPr lang="en-US" sz="3800" dirty="0">
                <a:latin typeface="Comic Sans MS" panose="030F0702030302020204" pitchFamily="66" charset="0"/>
              </a:rPr>
              <a:t>Living Through Lockdown Project</a:t>
            </a:r>
          </a:p>
        </p:txBody>
      </p:sp>
      <p:sp>
        <p:nvSpPr>
          <p:cNvPr id="73" name="Rectangle 7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oronavirus">
            <a:extLst>
              <a:ext uri="{FF2B5EF4-FFF2-40B4-BE49-F238E27FC236}">
                <a16:creationId xmlns:a16="http://schemas.microsoft.com/office/drawing/2014/main" id="{88080AE6-5280-4DA9-8290-C1BCC7EB9951}"/>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24090" r="18936" b="-2"/>
          <a:stretch/>
        </p:blipFill>
        <p:spPr bwMode="auto">
          <a:xfrm>
            <a:off x="733507" y="666728"/>
            <a:ext cx="5536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8" name="Rectangle 7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corded Sound">
            <a:hlinkClick r:id="" action="ppaction://media"/>
            <a:extLst>
              <a:ext uri="{FF2B5EF4-FFF2-40B4-BE49-F238E27FC236}">
                <a16:creationId xmlns:a16="http://schemas.microsoft.com/office/drawing/2014/main" id="{174C44A7-ED32-4B43-B179-DC37711646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95237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9AE1604-BB93-4F6D-94D6-F2A6021FC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8" name="Rectangle 137">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2E79F8-36DD-4F48-9417-B97ED6DBF116}"/>
              </a:ext>
            </a:extLst>
          </p:cNvPr>
          <p:cNvSpPr>
            <a:spLocks noGrp="1"/>
          </p:cNvSpPr>
          <p:nvPr>
            <p:ph type="title"/>
          </p:nvPr>
        </p:nvSpPr>
        <p:spPr>
          <a:xfrm>
            <a:off x="6593917" y="847827"/>
            <a:ext cx="4709345" cy="1169585"/>
          </a:xfrm>
        </p:spPr>
        <p:txBody>
          <a:bodyPr vert="horz" lIns="91440" tIns="45720" rIns="91440" bIns="45720" rtlCol="0" anchor="b">
            <a:normAutofit fontScale="90000"/>
          </a:bodyPr>
          <a:lstStyle/>
          <a:p>
            <a:r>
              <a:rPr lang="en-US" sz="3700" dirty="0">
                <a:latin typeface="Comic Sans MS" panose="030F0702030302020204" pitchFamily="66" charset="0"/>
              </a:rPr>
              <a:t>Recording your own views for the future…</a:t>
            </a:r>
          </a:p>
        </p:txBody>
      </p:sp>
      <p:pic>
        <p:nvPicPr>
          <p:cNvPr id="3074" name="Picture 2" descr="Samuel Pepys - Wikipedia">
            <a:extLst>
              <a:ext uri="{FF2B5EF4-FFF2-40B4-BE49-F238E27FC236}">
                <a16:creationId xmlns:a16="http://schemas.microsoft.com/office/drawing/2014/main" id="{3F5A8D71-061B-4E8F-893B-F256F5CFC0B9}"/>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r="1" b="8509"/>
          <a:stretch/>
        </p:blipFill>
        <p:spPr bwMode="auto">
          <a:xfrm>
            <a:off x="914401" y="847827"/>
            <a:ext cx="4929098" cy="5289986"/>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2DE65FA6-B3E1-4855-9187-2CACF6D5998E}"/>
              </a:ext>
            </a:extLst>
          </p:cNvPr>
          <p:cNvSpPr>
            <a:spLocks noGrp="1"/>
          </p:cNvSpPr>
          <p:nvPr>
            <p:ph sz="half" idx="1"/>
          </p:nvPr>
        </p:nvSpPr>
        <p:spPr>
          <a:xfrm>
            <a:off x="6595228" y="2508105"/>
            <a:ext cx="4709345" cy="3632493"/>
          </a:xfrm>
        </p:spPr>
        <p:txBody>
          <a:bodyPr vert="horz" lIns="91440" tIns="45720" rIns="91440" bIns="45720" rtlCol="0" anchor="ctr">
            <a:normAutofit/>
          </a:bodyPr>
          <a:lstStyle/>
          <a:p>
            <a:pPr>
              <a:spcBef>
                <a:spcPts val="600"/>
              </a:spcBef>
              <a:spcAft>
                <a:spcPts val="600"/>
              </a:spcAft>
            </a:pPr>
            <a:r>
              <a:rPr lang="en-US" sz="1700" dirty="0">
                <a:effectLst/>
                <a:latin typeface="Comic Sans MS"/>
              </a:rPr>
              <a:t>One way to ensure your views and experience of the crisis are represented and available to future historians is to</a:t>
            </a:r>
            <a:r>
              <a:rPr lang="en-US" sz="1700" dirty="0">
                <a:latin typeface="Comic Sans MS"/>
              </a:rPr>
              <a:t> record</a:t>
            </a:r>
            <a:r>
              <a:rPr lang="en-US" sz="1700" dirty="0">
                <a:effectLst/>
                <a:latin typeface="Comic Sans MS"/>
              </a:rPr>
              <a:t> </a:t>
            </a:r>
            <a:r>
              <a:rPr lang="en-US" sz="1700" dirty="0">
                <a:latin typeface="Comic Sans MS"/>
              </a:rPr>
              <a:t>them </a:t>
            </a:r>
            <a:r>
              <a:rPr lang="en-US" sz="1700" dirty="0">
                <a:effectLst/>
                <a:latin typeface="Comic Sans MS"/>
              </a:rPr>
              <a:t>now!</a:t>
            </a:r>
            <a:r>
              <a:rPr lang="en-US" sz="1700" dirty="0">
                <a:latin typeface="Comic Sans MS"/>
              </a:rPr>
              <a:t> </a:t>
            </a:r>
            <a:endParaRPr lang="en-US" sz="1700" dirty="0">
              <a:effectLst/>
              <a:latin typeface="Comic Sans MS" panose="030F0702030302020204" pitchFamily="66" charset="0"/>
            </a:endParaRPr>
          </a:p>
          <a:p>
            <a:pPr>
              <a:spcBef>
                <a:spcPts val="600"/>
              </a:spcBef>
              <a:spcAft>
                <a:spcPts val="600"/>
              </a:spcAft>
            </a:pPr>
            <a:r>
              <a:rPr lang="en-US" sz="1700" dirty="0">
                <a:effectLst/>
                <a:latin typeface="Comic Sans MS" panose="030F0702030302020204" pitchFamily="66" charset="0"/>
              </a:rPr>
              <a:t>One of the best sources of information we have about the Great Plague of 1665 is the diary of Samuel Pepys. You can read extracts here: </a:t>
            </a:r>
            <a:r>
              <a:rPr lang="en-US" sz="1700" u="sng" dirty="0">
                <a:effectLst/>
                <a:latin typeface="Comic Sans MS" panose="030F0702030302020204" pitchFamily="66" charset="0"/>
                <a:hlinkClick r:id="rId5"/>
              </a:rPr>
              <a:t>pepysdiary.com/diary/summary/1665/</a:t>
            </a:r>
            <a:r>
              <a:rPr lang="en-US" sz="1700" dirty="0">
                <a:effectLst/>
                <a:latin typeface="Comic Sans MS" panose="030F0702030302020204" pitchFamily="66" charset="0"/>
              </a:rPr>
              <a:t>.</a:t>
            </a:r>
          </a:p>
          <a:p>
            <a:pPr>
              <a:spcBef>
                <a:spcPts val="600"/>
              </a:spcBef>
              <a:spcAft>
                <a:spcPts val="1200"/>
              </a:spcAft>
            </a:pPr>
            <a:r>
              <a:rPr lang="en-US" sz="1700" dirty="0">
                <a:effectLst/>
                <a:latin typeface="Comic Sans MS"/>
              </a:rPr>
              <a:t>Record your own viewpoint of the 2020 pandemic by </a:t>
            </a:r>
            <a:r>
              <a:rPr lang="en-US" sz="1700" dirty="0">
                <a:latin typeface="Comic Sans MS"/>
              </a:rPr>
              <a:t>producing your own historical record.</a:t>
            </a:r>
            <a:endParaRPr lang="en-US" sz="1700" dirty="0">
              <a:effectLst/>
              <a:latin typeface="Comic Sans MS"/>
            </a:endParaRPr>
          </a:p>
          <a:p>
            <a:endParaRPr lang="en-US" sz="1700" dirty="0"/>
          </a:p>
        </p:txBody>
      </p:sp>
      <p:pic>
        <p:nvPicPr>
          <p:cNvPr id="3" name="Recorded Sound">
            <a:hlinkClick r:id="" action="ppaction://media"/>
            <a:extLst>
              <a:ext uri="{FF2B5EF4-FFF2-40B4-BE49-F238E27FC236}">
                <a16:creationId xmlns:a16="http://schemas.microsoft.com/office/drawing/2014/main" id="{EF07EBC5-0CDC-41AC-96F7-684270A2C7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93750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F48EDAF9-5D81-42FA-AAE2-818ED3189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80" name="Rectangle 79">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8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23065E5-576D-4264-B3F7-DFEFD4868349}"/>
              </a:ext>
            </a:extLst>
          </p:cNvPr>
          <p:cNvSpPr>
            <a:spLocks noGrp="1"/>
          </p:cNvSpPr>
          <p:nvPr>
            <p:ph type="title"/>
          </p:nvPr>
        </p:nvSpPr>
        <p:spPr>
          <a:xfrm>
            <a:off x="7446893" y="847827"/>
            <a:ext cx="3879272" cy="1169585"/>
          </a:xfrm>
        </p:spPr>
        <p:txBody>
          <a:bodyPr vert="horz" lIns="91440" tIns="45720" rIns="91440" bIns="45720" rtlCol="0" anchor="b">
            <a:normAutofit/>
          </a:bodyPr>
          <a:lstStyle/>
          <a:p>
            <a:r>
              <a:rPr lang="en-US" sz="3800" b="1" kern="1200" dirty="0">
                <a:solidFill>
                  <a:schemeClr val="tx1"/>
                </a:solidFill>
                <a:latin typeface="Comic Sans MS" panose="030F0702030302020204" pitchFamily="66" charset="0"/>
              </a:rPr>
              <a:t>Task ideas</a:t>
            </a:r>
          </a:p>
        </p:txBody>
      </p:sp>
      <p:pic>
        <p:nvPicPr>
          <p:cNvPr id="1030" name="Picture 6" descr="Scrapbook Kit | Scrapbooking Supplies | Photo Scrapbook ...">
            <a:extLst>
              <a:ext uri="{FF2B5EF4-FFF2-40B4-BE49-F238E27FC236}">
                <a16:creationId xmlns:a16="http://schemas.microsoft.com/office/drawing/2014/main" id="{E206E894-5AAE-4A93-9065-B6F11C60A7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63" r="-6" b="1012"/>
          <a:stretch/>
        </p:blipFill>
        <p:spPr bwMode="auto">
          <a:xfrm>
            <a:off x="1549438" y="307484"/>
            <a:ext cx="2499351" cy="1709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k Tok Logo Png&amp;amp - Logo De Tik Tok Clipart (#353574) - PinClipart">
            <a:extLst>
              <a:ext uri="{FF2B5EF4-FFF2-40B4-BE49-F238E27FC236}">
                <a16:creationId xmlns:a16="http://schemas.microsoft.com/office/drawing/2014/main" id="{CC8B94C0-FD4D-4284-AFC3-63FC578064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78" r="10230" b="1"/>
          <a:stretch/>
        </p:blipFill>
        <p:spPr bwMode="auto">
          <a:xfrm>
            <a:off x="5311191" y="743830"/>
            <a:ext cx="1350892" cy="1979117"/>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32495" y="2188548"/>
            <a:ext cx="361549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The Thing To Do: Then and Now - UCSD Guardian">
            <a:extLst>
              <a:ext uri="{FF2B5EF4-FFF2-40B4-BE49-F238E27FC236}">
                <a16:creationId xmlns:a16="http://schemas.microsoft.com/office/drawing/2014/main" id="{15DEDBB0-5A43-4B9D-A4A8-E26CB1AB77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93" r="5456" b="4"/>
          <a:stretch/>
        </p:blipFill>
        <p:spPr bwMode="auto">
          <a:xfrm>
            <a:off x="1814860" y="2279716"/>
            <a:ext cx="2914649" cy="17966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ip Art Download Short Video Clips - Video Logo , Free ...">
            <a:extLst>
              <a:ext uri="{FF2B5EF4-FFF2-40B4-BE49-F238E27FC236}">
                <a16:creationId xmlns:a16="http://schemas.microsoft.com/office/drawing/2014/main" id="{85D5C3D4-F09C-40DA-95E1-3EA0B48D727C}"/>
              </a:ext>
            </a:extLst>
          </p:cNvPr>
          <p:cNvPicPr>
            <a:picLocks noGrp="1" noChangeAspect="1" noChangeArrowheads="1"/>
          </p:cNvPicPr>
          <p:nvPr>
            <p:ph sz="half" idx="2"/>
          </p:nvPr>
        </p:nvPicPr>
        <p:blipFill rotWithShape="1">
          <a:blip r:embed="rId7">
            <a:extLst>
              <a:ext uri="{28A0092B-C50C-407E-A947-70E740481C1C}">
                <a14:useLocalDpi xmlns:a14="http://schemas.microsoft.com/office/drawing/2010/main" val="0"/>
              </a:ext>
            </a:extLst>
          </a:blip>
          <a:srcRect t="21829" r="-6" b="7454"/>
          <a:stretch/>
        </p:blipFill>
        <p:spPr bwMode="auto">
          <a:xfrm>
            <a:off x="775865" y="4447296"/>
            <a:ext cx="2499350" cy="170992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C2BA789A-F7A3-4148-889F-47501A0D2210}"/>
              </a:ext>
            </a:extLst>
          </p:cNvPr>
          <p:cNvSpPr>
            <a:spLocks noGrp="1"/>
          </p:cNvSpPr>
          <p:nvPr>
            <p:ph sz="half" idx="1"/>
          </p:nvPr>
        </p:nvSpPr>
        <p:spPr>
          <a:xfrm>
            <a:off x="7448204" y="2508105"/>
            <a:ext cx="3879272" cy="3632493"/>
          </a:xfrm>
        </p:spPr>
        <p:txBody>
          <a:bodyPr vert="horz" lIns="91440" tIns="45720" rIns="91440" bIns="45720" rtlCol="0" anchor="ctr">
            <a:normAutofit/>
          </a:bodyPr>
          <a:lstStyle/>
          <a:p>
            <a:r>
              <a:rPr lang="en-US" sz="1700" dirty="0">
                <a:latin typeface="Comic Sans MS" panose="030F0702030302020204" pitchFamily="66" charset="0"/>
              </a:rPr>
              <a:t>Create your own power point with voice over telling the story through your eyes</a:t>
            </a:r>
          </a:p>
          <a:p>
            <a:r>
              <a:rPr lang="en-US" sz="1700" dirty="0">
                <a:latin typeface="Comic Sans MS" panose="030F0702030302020204" pitchFamily="66" charset="0"/>
              </a:rPr>
              <a:t>Create a collage/ poster reflecting this time in History</a:t>
            </a:r>
          </a:p>
          <a:p>
            <a:r>
              <a:rPr lang="en-US" sz="1700" dirty="0">
                <a:latin typeface="Comic Sans MS" panose="030F0702030302020204" pitchFamily="66" charset="0"/>
              </a:rPr>
              <a:t>Create your own time capsule list of contents</a:t>
            </a:r>
          </a:p>
          <a:p>
            <a:r>
              <a:rPr lang="en-US" sz="1700" dirty="0">
                <a:latin typeface="Comic Sans MS" panose="030F0702030302020204" pitchFamily="66" charset="0"/>
              </a:rPr>
              <a:t>Create a booklet/ scrap book of your ideas, thoughts and images</a:t>
            </a:r>
          </a:p>
          <a:p>
            <a:r>
              <a:rPr lang="en-US" sz="1700" dirty="0">
                <a:latin typeface="Comic Sans MS" panose="030F0702030302020204" pitchFamily="66" charset="0"/>
              </a:rPr>
              <a:t>Create your own movie maker film</a:t>
            </a:r>
          </a:p>
          <a:p>
            <a:r>
              <a:rPr lang="en-US" sz="1700" dirty="0">
                <a:latin typeface="Comic Sans MS" panose="030F0702030302020204" pitchFamily="66" charset="0"/>
              </a:rPr>
              <a:t>Record a video message for the future</a:t>
            </a:r>
          </a:p>
        </p:txBody>
      </p:sp>
      <p:pic>
        <p:nvPicPr>
          <p:cNvPr id="1034" name="Picture 10" descr="Recording Studio, Voice Over, Mixing Amp Mastering - Recording ...">
            <a:extLst>
              <a:ext uri="{FF2B5EF4-FFF2-40B4-BE49-F238E27FC236}">
                <a16:creationId xmlns:a16="http://schemas.microsoft.com/office/drawing/2014/main" id="{6F8403A3-7BA0-4329-A69E-113C0095B2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500" y="4181616"/>
            <a:ext cx="2847975" cy="1932554"/>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59848CEC-CCA2-4D5D-BFF5-B97415E7A0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9861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BC786-950E-441A-A80D-41C032798BCD}"/>
              </a:ext>
            </a:extLst>
          </p:cNvPr>
          <p:cNvSpPr>
            <a:spLocks noGrp="1"/>
          </p:cNvSpPr>
          <p:nvPr>
            <p:ph type="title"/>
          </p:nvPr>
        </p:nvSpPr>
        <p:spPr>
          <a:xfrm>
            <a:off x="7239014" y="525982"/>
            <a:ext cx="4282983" cy="1200361"/>
          </a:xfrm>
        </p:spPr>
        <p:txBody>
          <a:bodyPr vert="horz" lIns="91440" tIns="45720" rIns="91440" bIns="45720" rtlCol="0" anchor="b">
            <a:normAutofit/>
          </a:bodyPr>
          <a:lstStyle/>
          <a:p>
            <a:r>
              <a:rPr lang="en-US" sz="3600" b="1" dirty="0">
                <a:solidFill>
                  <a:srgbClr val="FFC000"/>
                </a:solidFill>
                <a:latin typeface="Comic Sans MS" panose="030F0702030302020204" pitchFamily="66" charset="0"/>
              </a:rPr>
              <a:t>A picture paints a thousand words……</a:t>
            </a:r>
          </a:p>
        </p:txBody>
      </p:sp>
      <p:sp>
        <p:nvSpPr>
          <p:cNvPr id="73" name="Rectangle 7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UK lockdown: schools shut because of coronavirus could reopen by ...">
            <a:extLst>
              <a:ext uri="{FF2B5EF4-FFF2-40B4-BE49-F238E27FC236}">
                <a16:creationId xmlns:a16="http://schemas.microsoft.com/office/drawing/2014/main" id="{6AF8462C-6F8B-46AA-83A6-25AA3A9C6249}"/>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1540" r="19263" b="-1"/>
          <a:stretch/>
        </p:blipFill>
        <p:spPr bwMode="auto">
          <a:xfrm>
            <a:off x="576244"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0B5426-74B9-4311-BA4B-5DF6D4789EBB}"/>
              </a:ext>
            </a:extLst>
          </p:cNvPr>
          <p:cNvSpPr>
            <a:spLocks noGrp="1"/>
          </p:cNvSpPr>
          <p:nvPr>
            <p:ph sz="half" idx="1"/>
          </p:nvPr>
        </p:nvSpPr>
        <p:spPr>
          <a:xfrm>
            <a:off x="7239012" y="2031101"/>
            <a:ext cx="4282984" cy="3511943"/>
          </a:xfrm>
        </p:spPr>
        <p:txBody>
          <a:bodyPr vert="horz" lIns="91440" tIns="45720" rIns="91440" bIns="45720" rtlCol="0" anchor="ctr">
            <a:normAutofit/>
          </a:bodyPr>
          <a:lstStyle/>
          <a:p>
            <a:pPr marL="0" indent="0">
              <a:buNone/>
            </a:pPr>
            <a:r>
              <a:rPr lang="en-US" sz="2000" dirty="0">
                <a:effectLst/>
                <a:latin typeface="Comic Sans MS" panose="030F0702030302020204" pitchFamily="66" charset="0"/>
              </a:rPr>
              <a:t>Find six pictures which you think would tell a future historian a lot about the current situation.</a:t>
            </a:r>
          </a:p>
          <a:p>
            <a:pPr marL="0" indent="0">
              <a:buNone/>
            </a:pPr>
            <a:r>
              <a:rPr lang="en-US" sz="2000" dirty="0">
                <a:effectLst/>
                <a:latin typeface="Comic Sans MS" panose="030F0702030302020204" pitchFamily="66" charset="0"/>
              </a:rPr>
              <a:t>Try to choose a range that show how different groups of people were affected in different ways and in different parts of the world.</a:t>
            </a:r>
          </a:p>
          <a:p>
            <a:pPr marL="0" indent="0">
              <a:buNone/>
            </a:pPr>
            <a:r>
              <a:rPr lang="en-US" sz="2000" dirty="0">
                <a:effectLst/>
                <a:latin typeface="Comic Sans MS" panose="030F0702030302020204" pitchFamily="66" charset="0"/>
              </a:rPr>
              <a:t>Remember the phrase ‘a picture paints a thousand words’ … choose wisely!</a:t>
            </a:r>
          </a:p>
          <a:p>
            <a:pPr marL="0" indent="0">
              <a:buNone/>
            </a:pPr>
            <a:endParaRPr lang="en-US" sz="1800" dirty="0"/>
          </a:p>
        </p:txBody>
      </p:sp>
      <p:sp>
        <p:nvSpPr>
          <p:cNvPr id="79" name="Rectangle 7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35AB3EE2-4A33-47C6-9118-377ED3996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4667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BFA8-8C69-437A-AF51-F6D765D87387}"/>
              </a:ext>
            </a:extLst>
          </p:cNvPr>
          <p:cNvSpPr>
            <a:spLocks noGrp="1"/>
          </p:cNvSpPr>
          <p:nvPr>
            <p:ph type="title"/>
          </p:nvPr>
        </p:nvSpPr>
        <p:spPr/>
        <p:txBody>
          <a:bodyPr/>
          <a:lstStyle/>
          <a:p>
            <a:r>
              <a:rPr lang="en-GB" b="1" dirty="0">
                <a:solidFill>
                  <a:srgbClr val="FFC000"/>
                </a:solidFill>
                <a:latin typeface="Comic Sans MS" panose="030F0702030302020204" pitchFamily="66" charset="0"/>
              </a:rPr>
              <a:t>Coronavirus timeline</a:t>
            </a:r>
          </a:p>
        </p:txBody>
      </p:sp>
      <p:sp>
        <p:nvSpPr>
          <p:cNvPr id="3" name="Content Placeholder 2">
            <a:extLst>
              <a:ext uri="{FF2B5EF4-FFF2-40B4-BE49-F238E27FC236}">
                <a16:creationId xmlns:a16="http://schemas.microsoft.com/office/drawing/2014/main" id="{B69CEB04-FFD3-42E1-8FB7-48E28813BEF6}"/>
              </a:ext>
            </a:extLst>
          </p:cNvPr>
          <p:cNvSpPr>
            <a:spLocks noGrp="1"/>
          </p:cNvSpPr>
          <p:nvPr>
            <p:ph sz="half" idx="1"/>
          </p:nvPr>
        </p:nvSpPr>
        <p:spPr/>
        <p:txBody>
          <a:bodyPr/>
          <a:lstStyle/>
          <a:p>
            <a:pPr marL="0" indent="0">
              <a:lnSpc>
                <a:spcPct val="107000"/>
              </a:lnSpc>
              <a:spcBef>
                <a:spcPts val="1200"/>
              </a:spcBef>
              <a:spcAft>
                <a:spcPts val="600"/>
              </a:spcAft>
              <a:buNone/>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‘There are decades where nothing happens; and there are weeks where decades happen’.</a:t>
            </a:r>
          </a:p>
          <a:p>
            <a:r>
              <a:rPr lang="en-GB" sz="1800" b="1" dirty="0">
                <a:effectLst/>
                <a:latin typeface="Comic Sans MS" panose="030F0702030302020204" pitchFamily="66" charset="0"/>
                <a:ea typeface="Calibri" panose="020F0502020204030204" pitchFamily="34" charset="0"/>
                <a:cs typeface="Times New Roman" panose="02020603050405020304" pitchFamily="18" charset="0"/>
              </a:rPr>
              <a:t>Vladimir Lenin</a:t>
            </a:r>
            <a:endParaRPr lang="en-GB"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A458F90C-3D94-454B-A864-48D653A17B6F}"/>
              </a:ext>
            </a:extLst>
          </p:cNvPr>
          <p:cNvSpPr>
            <a:spLocks noGrp="1"/>
          </p:cNvSpPr>
          <p:nvPr>
            <p:ph sz="half" idx="2"/>
          </p:nvPr>
        </p:nvSpPr>
        <p:spPr/>
        <p:txBody>
          <a:bodyPr/>
          <a:lstStyle/>
          <a:p>
            <a:r>
              <a:rPr lang="en-GB" dirty="0">
                <a:latin typeface="Comic Sans MS" panose="030F0702030302020204" pitchFamily="66" charset="0"/>
              </a:rPr>
              <a:t>November/ December 2019</a:t>
            </a:r>
          </a:p>
          <a:p>
            <a:r>
              <a:rPr lang="en-GB" dirty="0">
                <a:latin typeface="Comic Sans MS" panose="030F0702030302020204" pitchFamily="66" charset="0"/>
              </a:rPr>
              <a:t>January 2020</a:t>
            </a:r>
          </a:p>
          <a:p>
            <a:r>
              <a:rPr lang="en-GB" dirty="0">
                <a:latin typeface="Comic Sans MS" panose="030F0702030302020204" pitchFamily="66" charset="0"/>
              </a:rPr>
              <a:t>February 2020</a:t>
            </a:r>
          </a:p>
          <a:p>
            <a:r>
              <a:rPr lang="en-GB" dirty="0">
                <a:latin typeface="Comic Sans MS" panose="030F0702030302020204" pitchFamily="66" charset="0"/>
              </a:rPr>
              <a:t>March 2020</a:t>
            </a:r>
          </a:p>
          <a:p>
            <a:r>
              <a:rPr lang="en-GB" dirty="0">
                <a:latin typeface="Comic Sans MS" panose="030F0702030302020204" pitchFamily="66" charset="0"/>
              </a:rPr>
              <a:t>April 2020</a:t>
            </a:r>
          </a:p>
          <a:p>
            <a:r>
              <a:rPr lang="en-GB" dirty="0">
                <a:latin typeface="Comic Sans MS" panose="030F0702030302020204" pitchFamily="66" charset="0"/>
              </a:rPr>
              <a:t>May 2020</a:t>
            </a:r>
          </a:p>
          <a:p>
            <a:r>
              <a:rPr lang="en-GB" dirty="0">
                <a:latin typeface="Comic Sans MS" panose="030F0702030302020204" pitchFamily="66" charset="0"/>
              </a:rPr>
              <a:t>July 2020</a:t>
            </a:r>
          </a:p>
        </p:txBody>
      </p:sp>
      <p:pic>
        <p:nvPicPr>
          <p:cNvPr id="1026" name="Picture 2" descr="9 Things You May Not Know About Vladimir Lenin - HISTORY">
            <a:extLst>
              <a:ext uri="{FF2B5EF4-FFF2-40B4-BE49-F238E27FC236}">
                <a16:creationId xmlns:a16="http://schemas.microsoft.com/office/drawing/2014/main" id="{350B2391-189E-412B-AC94-1502A11D6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303" y="3208814"/>
            <a:ext cx="3296234" cy="32962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6FA5B15E-F610-4B11-BA06-ECC24C617D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95017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B319-A0E4-48C4-975D-3A96B785D377}"/>
              </a:ext>
            </a:extLst>
          </p:cNvPr>
          <p:cNvSpPr>
            <a:spLocks noGrp="1"/>
          </p:cNvSpPr>
          <p:nvPr>
            <p:ph type="title"/>
          </p:nvPr>
        </p:nvSpPr>
        <p:spPr/>
        <p:txBody>
          <a:bodyPr/>
          <a:lstStyle/>
          <a:p>
            <a:r>
              <a:rPr lang="en-GB" b="1" dirty="0">
                <a:solidFill>
                  <a:schemeClr val="accent4"/>
                </a:solidFill>
                <a:latin typeface="Comic Sans MS" panose="030F0702030302020204" pitchFamily="66" charset="0"/>
              </a:rPr>
              <a:t>How did different countries respond to the crisis?</a:t>
            </a:r>
          </a:p>
        </p:txBody>
      </p:sp>
      <p:sp>
        <p:nvSpPr>
          <p:cNvPr id="3" name="Content Placeholder 2">
            <a:extLst>
              <a:ext uri="{FF2B5EF4-FFF2-40B4-BE49-F238E27FC236}">
                <a16:creationId xmlns:a16="http://schemas.microsoft.com/office/drawing/2014/main" id="{E0365E7C-221A-413B-A7F8-F63666AE0F1F}"/>
              </a:ext>
            </a:extLst>
          </p:cNvPr>
          <p:cNvSpPr>
            <a:spLocks noGrp="1"/>
          </p:cNvSpPr>
          <p:nvPr>
            <p:ph sz="half" idx="1"/>
          </p:nvPr>
        </p:nvSpPr>
        <p:spPr/>
        <p:txBody>
          <a:bodyPr>
            <a:normAutofit/>
          </a:bodyPr>
          <a:lstStyle/>
          <a:p>
            <a:pPr marL="342900" lvl="0" indent="-342900">
              <a:lnSpc>
                <a:spcPct val="107000"/>
              </a:lnSpc>
              <a:spcBef>
                <a:spcPts val="600"/>
              </a:spcBef>
              <a:spcAft>
                <a:spcPts val="600"/>
              </a:spcAft>
              <a:buFont typeface="Symbol" panose="05050102010706020507" pitchFamily="18" charset="2"/>
              <a:buChar char=""/>
            </a:pPr>
            <a:r>
              <a:rPr lang="en-GB" sz="3200" dirty="0">
                <a:effectLst/>
                <a:latin typeface="Comic Sans MS" panose="030F0702030302020204" pitchFamily="66" charset="0"/>
                <a:ea typeface="Calibri" panose="020F0502020204030204" pitchFamily="34" charset="0"/>
                <a:cs typeface="Times New Roman" panose="02020603050405020304" pitchFamily="18" charset="0"/>
              </a:rPr>
              <a:t>What lockdown restrictions did they put in place and when?</a:t>
            </a:r>
          </a:p>
          <a:p>
            <a:pPr marL="342900" lvl="0" indent="-342900">
              <a:lnSpc>
                <a:spcPct val="107000"/>
              </a:lnSpc>
              <a:spcBef>
                <a:spcPts val="600"/>
              </a:spcBef>
              <a:spcAft>
                <a:spcPts val="600"/>
              </a:spcAft>
              <a:buFont typeface="Symbol" panose="05050102010706020507" pitchFamily="18" charset="2"/>
              <a:buChar char=""/>
            </a:pPr>
            <a:r>
              <a:rPr lang="en-GB" sz="3200" dirty="0">
                <a:effectLst/>
                <a:latin typeface="Comic Sans MS" panose="030F0702030302020204" pitchFamily="66" charset="0"/>
                <a:ea typeface="Calibri" panose="020F0502020204030204" pitchFamily="34" charset="0"/>
                <a:cs typeface="Times New Roman" panose="02020603050405020304" pitchFamily="18" charset="0"/>
              </a:rPr>
              <a:t>How did they try to support their citizens?</a:t>
            </a:r>
          </a:p>
          <a:p>
            <a:pPr marL="0" lvl="0" indent="0">
              <a:lnSpc>
                <a:spcPct val="107000"/>
              </a:lnSpc>
              <a:spcBef>
                <a:spcPts val="600"/>
              </a:spcBef>
              <a:spcAft>
                <a:spcPts val="1200"/>
              </a:spcAft>
              <a:buNone/>
            </a:pPr>
            <a:endParaRPr lang="en-GB" sz="32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sp>
        <p:nvSpPr>
          <p:cNvPr id="4" name="Content Placeholder 3">
            <a:extLst>
              <a:ext uri="{FF2B5EF4-FFF2-40B4-BE49-F238E27FC236}">
                <a16:creationId xmlns:a16="http://schemas.microsoft.com/office/drawing/2014/main" id="{5403F664-7777-444A-86B6-5FE646978679}"/>
              </a:ext>
            </a:extLst>
          </p:cNvPr>
          <p:cNvSpPr>
            <a:spLocks noGrp="1"/>
          </p:cNvSpPr>
          <p:nvPr>
            <p:ph sz="half" idx="2"/>
          </p:nvPr>
        </p:nvSpPr>
        <p:spPr/>
        <p:txBody>
          <a:bodyPr>
            <a:normAutofit/>
          </a:bodyPr>
          <a:lstStyle/>
          <a:p>
            <a:pPr marL="0" indent="0">
              <a:buNone/>
            </a:pPr>
            <a:r>
              <a:rPr lang="en-GB" dirty="0">
                <a:latin typeface="Comic Sans MS" panose="030F0702030302020204" pitchFamily="66" charset="0"/>
              </a:rPr>
              <a:t>UK</a:t>
            </a:r>
          </a:p>
          <a:p>
            <a:pPr marL="0" indent="0">
              <a:buNone/>
            </a:pPr>
            <a:r>
              <a:rPr lang="en-GB" dirty="0">
                <a:latin typeface="Comic Sans MS" panose="030F0702030302020204" pitchFamily="66" charset="0"/>
              </a:rPr>
              <a:t>CHINA</a:t>
            </a:r>
          </a:p>
          <a:p>
            <a:pPr marL="0" indent="0">
              <a:buNone/>
            </a:pPr>
            <a:r>
              <a:rPr lang="en-GB" dirty="0">
                <a:latin typeface="Comic Sans MS" panose="030F0702030302020204" pitchFamily="66" charset="0"/>
              </a:rPr>
              <a:t>USA</a:t>
            </a:r>
          </a:p>
          <a:p>
            <a:pPr marL="0" indent="0">
              <a:buNone/>
            </a:pPr>
            <a:r>
              <a:rPr lang="en-GB" dirty="0">
                <a:latin typeface="Comic Sans MS" panose="030F0702030302020204" pitchFamily="66" charset="0"/>
              </a:rPr>
              <a:t>GERMANY</a:t>
            </a:r>
          </a:p>
          <a:p>
            <a:pPr marL="0" indent="0">
              <a:buNone/>
            </a:pPr>
            <a:r>
              <a:rPr lang="en-GB" dirty="0">
                <a:latin typeface="Comic Sans MS" panose="030F0702030302020204" pitchFamily="66" charset="0"/>
              </a:rPr>
              <a:t>INDIA</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Find 3 key facts about how each of these countries responded to the pandemic.</a:t>
            </a:r>
          </a:p>
        </p:txBody>
      </p:sp>
      <p:pic>
        <p:nvPicPr>
          <p:cNvPr id="5" name="Recorded Sound">
            <a:hlinkClick r:id="" action="ppaction://media"/>
            <a:extLst>
              <a:ext uri="{FF2B5EF4-FFF2-40B4-BE49-F238E27FC236}">
                <a16:creationId xmlns:a16="http://schemas.microsoft.com/office/drawing/2014/main" id="{C6E4D2B6-13A8-4960-A68E-53E7B1E0CF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6421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17914-0C36-4AE1-92AF-C6A66F7ECC53}"/>
              </a:ext>
            </a:extLst>
          </p:cNvPr>
          <p:cNvSpPr>
            <a:spLocks noGrp="1"/>
          </p:cNvSpPr>
          <p:nvPr>
            <p:ph type="title"/>
          </p:nvPr>
        </p:nvSpPr>
        <p:spPr>
          <a:xfrm>
            <a:off x="838200" y="88112"/>
            <a:ext cx="10515600" cy="1325563"/>
          </a:xfrm>
        </p:spPr>
        <p:txBody>
          <a:bodyPr/>
          <a:lstStyle/>
          <a:p>
            <a:r>
              <a:rPr lang="en-GB" b="1" dirty="0">
                <a:solidFill>
                  <a:schemeClr val="accent4"/>
                </a:solidFill>
                <a:latin typeface="Comic Sans MS" panose="030F0702030302020204" pitchFamily="66" charset="0"/>
              </a:rPr>
              <a:t>What did the leaders have to say?</a:t>
            </a:r>
          </a:p>
        </p:txBody>
      </p:sp>
      <p:graphicFrame>
        <p:nvGraphicFramePr>
          <p:cNvPr id="5" name="Content Placeholder 4">
            <a:extLst>
              <a:ext uri="{FF2B5EF4-FFF2-40B4-BE49-F238E27FC236}">
                <a16:creationId xmlns:a16="http://schemas.microsoft.com/office/drawing/2014/main" id="{8A08C00C-A0AB-4973-B5B2-0BE113B6E9F5}"/>
              </a:ext>
            </a:extLst>
          </p:cNvPr>
          <p:cNvGraphicFramePr>
            <a:graphicFrameLocks noGrp="1"/>
          </p:cNvGraphicFramePr>
          <p:nvPr>
            <p:ph sz="half" idx="1"/>
            <p:extLst>
              <p:ext uri="{D42A27DB-BD31-4B8C-83A1-F6EECF244321}">
                <p14:modId xmlns:p14="http://schemas.microsoft.com/office/powerpoint/2010/main" val="74985877"/>
              </p:ext>
            </p:extLst>
          </p:nvPr>
        </p:nvGraphicFramePr>
        <p:xfrm>
          <a:off x="600252" y="1413675"/>
          <a:ext cx="1845446" cy="5306884"/>
        </p:xfrm>
        <a:graphic>
          <a:graphicData uri="http://schemas.openxmlformats.org/drawingml/2006/table">
            <a:tbl>
              <a:tblPr firstRow="1" firstCol="1" bandRow="1">
                <a:tableStyleId>{5C22544A-7EE6-4342-B048-85BDC9FD1C3A}</a:tableStyleId>
              </a:tblPr>
              <a:tblGrid>
                <a:gridCol w="1845446">
                  <a:extLst>
                    <a:ext uri="{9D8B030D-6E8A-4147-A177-3AD203B41FA5}">
                      <a16:colId xmlns:a16="http://schemas.microsoft.com/office/drawing/2014/main" val="3234330559"/>
                    </a:ext>
                  </a:extLst>
                </a:gridCol>
              </a:tblGrid>
              <a:tr h="1035830">
                <a:tc>
                  <a:txBody>
                    <a:bodyPr/>
                    <a:lstStyle/>
                    <a:p>
                      <a:pPr>
                        <a:lnSpc>
                          <a:spcPct val="107000"/>
                        </a:lnSpc>
                        <a:spcBef>
                          <a:spcPts val="600"/>
                        </a:spcBef>
                        <a:spcAft>
                          <a:spcPts val="600"/>
                        </a:spcAft>
                      </a:pPr>
                      <a:r>
                        <a:rPr lang="en-GB" sz="1600" b="1" dirty="0">
                          <a:solidFill>
                            <a:schemeClr val="tx1"/>
                          </a:solidFill>
                          <a:effectLst/>
                          <a:latin typeface="Comic Sans MS" panose="030F0702030302020204" pitchFamily="66" charset="0"/>
                        </a:rPr>
                        <a:t>Boris Johnson (UK)</a:t>
                      </a:r>
                      <a:endParaRPr lang="en-GB" sz="1600" b="1"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8342" marR="58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930820"/>
                  </a:ext>
                </a:extLst>
              </a:tr>
              <a:tr h="1062089">
                <a:tc>
                  <a:txBody>
                    <a:bodyPr/>
                    <a:lstStyle/>
                    <a:p>
                      <a:pPr>
                        <a:lnSpc>
                          <a:spcPct val="107000"/>
                        </a:lnSpc>
                        <a:spcBef>
                          <a:spcPts val="600"/>
                        </a:spcBef>
                        <a:spcAft>
                          <a:spcPts val="600"/>
                        </a:spcAft>
                      </a:pPr>
                      <a:r>
                        <a:rPr lang="en-GB" sz="1600" b="1">
                          <a:solidFill>
                            <a:schemeClr val="tx1"/>
                          </a:solidFill>
                          <a:effectLst/>
                          <a:latin typeface="Comic Sans MS" panose="030F0702030302020204" pitchFamily="66" charset="0"/>
                        </a:rPr>
                        <a:t>Angela Merkel (Germany)</a:t>
                      </a:r>
                      <a:endParaRPr lang="en-GB" sz="1600" b="1">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8342" marR="58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4300825"/>
                  </a:ext>
                </a:extLst>
              </a:tr>
              <a:tr h="1076549">
                <a:tc>
                  <a:txBody>
                    <a:bodyPr/>
                    <a:lstStyle/>
                    <a:p>
                      <a:pPr>
                        <a:lnSpc>
                          <a:spcPct val="107000"/>
                        </a:lnSpc>
                        <a:spcBef>
                          <a:spcPts val="600"/>
                        </a:spcBef>
                        <a:spcAft>
                          <a:spcPts val="600"/>
                        </a:spcAft>
                      </a:pPr>
                      <a:r>
                        <a:rPr lang="en-GB" sz="1600" b="1" dirty="0">
                          <a:solidFill>
                            <a:schemeClr val="tx1"/>
                          </a:solidFill>
                          <a:effectLst/>
                          <a:latin typeface="Comic Sans MS" panose="030F0702030302020204" pitchFamily="66" charset="0"/>
                        </a:rPr>
                        <a:t>Donald Trump (US)</a:t>
                      </a:r>
                      <a:endParaRPr lang="en-GB" sz="1600" b="1"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8342" marR="58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9930689"/>
                  </a:ext>
                </a:extLst>
              </a:tr>
              <a:tr h="2132416">
                <a:tc>
                  <a:txBody>
                    <a:bodyPr/>
                    <a:lstStyle/>
                    <a:p>
                      <a:pPr>
                        <a:lnSpc>
                          <a:spcPct val="107000"/>
                        </a:lnSpc>
                        <a:spcBef>
                          <a:spcPts val="600"/>
                        </a:spcBef>
                        <a:spcAft>
                          <a:spcPts val="600"/>
                        </a:spcAft>
                      </a:pPr>
                      <a:r>
                        <a:rPr lang="en-GB" sz="1600" b="1" dirty="0">
                          <a:solidFill>
                            <a:schemeClr val="tx1"/>
                          </a:solidFill>
                          <a:effectLst/>
                          <a:latin typeface="Comic Sans MS" panose="030F0702030302020204" pitchFamily="66" charset="0"/>
                        </a:rPr>
                        <a:t>Dr </a:t>
                      </a:r>
                      <a:r>
                        <a:rPr lang="en-GB" sz="1600" b="1" dirty="0" err="1">
                          <a:solidFill>
                            <a:schemeClr val="tx1"/>
                          </a:solidFill>
                          <a:effectLst/>
                          <a:latin typeface="Comic Sans MS" panose="030F0702030302020204" pitchFamily="66" charset="0"/>
                        </a:rPr>
                        <a:t>Hedros</a:t>
                      </a:r>
                      <a:r>
                        <a:rPr lang="en-GB" sz="1600" b="1" dirty="0">
                          <a:solidFill>
                            <a:schemeClr val="tx1"/>
                          </a:solidFill>
                          <a:effectLst/>
                          <a:latin typeface="Comic Sans MS" panose="030F0702030302020204" pitchFamily="66" charset="0"/>
                        </a:rPr>
                        <a:t> Adhanom (Director General of the World Health Organisation</a:t>
                      </a:r>
                      <a:endParaRPr lang="en-GB" sz="1600" b="1"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8342" marR="58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7070434"/>
                  </a:ext>
                </a:extLst>
              </a:tr>
            </a:tbl>
          </a:graphicData>
        </a:graphic>
      </p:graphicFrame>
      <p:pic>
        <p:nvPicPr>
          <p:cNvPr id="2050" name="Picture 2" descr="Boris Johnson's Trump-style press briefing was so pointless that ...">
            <a:extLst>
              <a:ext uri="{FF2B5EF4-FFF2-40B4-BE49-F238E27FC236}">
                <a16:creationId xmlns:a16="http://schemas.microsoft.com/office/drawing/2014/main" id="{AE4E3F29-9245-45B8-8EB3-4A681DFFEF5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9291490" y="2346636"/>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gela Merkel">
            <a:extLst>
              <a:ext uri="{FF2B5EF4-FFF2-40B4-BE49-F238E27FC236}">
                <a16:creationId xmlns:a16="http://schemas.microsoft.com/office/drawing/2014/main" id="{C9BDD85B-7930-46D6-9ACA-7B12AD3C6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0726" y="161694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nald Trump - Wikipedia">
            <a:extLst>
              <a:ext uri="{FF2B5EF4-FFF2-40B4-BE49-F238E27FC236}">
                <a16:creationId xmlns:a16="http://schemas.microsoft.com/office/drawing/2014/main" id="{D5A016C2-C307-4EDB-921E-0F549E8BEE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5146" y="4589968"/>
            <a:ext cx="1548654" cy="19613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orld's doctor gets second chance on Ebola – POLITICO">
            <a:extLst>
              <a:ext uri="{FF2B5EF4-FFF2-40B4-BE49-F238E27FC236}">
                <a16:creationId xmlns:a16="http://schemas.microsoft.com/office/drawing/2014/main" id="{5AC69141-2482-4B76-8AED-F6729346CA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3160" y="4523443"/>
            <a:ext cx="2318256" cy="154550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7607BF-13D5-434E-960D-C45B4744FE39}"/>
              </a:ext>
            </a:extLst>
          </p:cNvPr>
          <p:cNvSpPr txBox="1"/>
          <p:nvPr/>
        </p:nvSpPr>
        <p:spPr>
          <a:xfrm>
            <a:off x="2818072" y="1688452"/>
            <a:ext cx="3295015" cy="3786421"/>
          </a:xfrm>
          <a:prstGeom prst="rect">
            <a:avLst/>
          </a:prstGeom>
          <a:noFill/>
        </p:spPr>
        <p:txBody>
          <a:bodyPr wrap="square">
            <a:spAutoFit/>
          </a:bodyPr>
          <a:lstStyle/>
          <a:p>
            <a:pPr>
              <a:lnSpc>
                <a:spcPct val="107000"/>
              </a:lnSpc>
              <a:spcBef>
                <a:spcPts val="600"/>
              </a:spcBef>
              <a:spcAft>
                <a:spcPts val="6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In difficult times, one of the jobs of world leaders is to speak on behalf of their people, to explain what their government is doing, and to encourage their people to act in certain ways. </a:t>
            </a:r>
          </a:p>
          <a:p>
            <a:pPr>
              <a:lnSpc>
                <a:spcPct val="107000"/>
              </a:lnSpc>
              <a:spcBef>
                <a:spcPts val="600"/>
              </a:spcBef>
              <a:spcAft>
                <a:spcPts val="12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Find some examples of what the following world leaders have had to say about coronavirus and their people’s attempts to fight it:</a:t>
            </a:r>
          </a:p>
        </p:txBody>
      </p:sp>
      <p:pic>
        <p:nvPicPr>
          <p:cNvPr id="3" name="Recorded Sound">
            <a:hlinkClick r:id="" action="ppaction://media"/>
            <a:extLst>
              <a:ext uri="{FF2B5EF4-FFF2-40B4-BE49-F238E27FC236}">
                <a16:creationId xmlns:a16="http://schemas.microsoft.com/office/drawing/2014/main" id="{FC0D9381-FF38-4A15-BA2C-0DC0FF8029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98659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E4B3B46D-33ED-4F1D-AE99-D6C786C23AC1}"/>
              </a:ext>
            </a:extLst>
          </p:cNvPr>
          <p:cNvGraphicFramePr>
            <a:graphicFrameLocks noGrp="1"/>
          </p:cNvGraphicFramePr>
          <p:nvPr>
            <p:ph sz="half" idx="4294967295"/>
            <p:extLst>
              <p:ext uri="{D42A27DB-BD31-4B8C-83A1-F6EECF244321}">
                <p14:modId xmlns:p14="http://schemas.microsoft.com/office/powerpoint/2010/main" val="962206439"/>
              </p:ext>
            </p:extLst>
          </p:nvPr>
        </p:nvGraphicFramePr>
        <p:xfrm>
          <a:off x="796410" y="728664"/>
          <a:ext cx="11392191" cy="6401658"/>
        </p:xfrm>
        <a:graphic>
          <a:graphicData uri="http://schemas.openxmlformats.org/drawingml/2006/table">
            <a:tbl>
              <a:tblPr firstRow="1" firstCol="1" bandRow="1">
                <a:tableStyleId>{5C22544A-7EE6-4342-B048-85BDC9FD1C3A}</a:tableStyleId>
              </a:tblPr>
              <a:tblGrid>
                <a:gridCol w="11392191">
                  <a:extLst>
                    <a:ext uri="{9D8B030D-6E8A-4147-A177-3AD203B41FA5}">
                      <a16:colId xmlns:a16="http://schemas.microsoft.com/office/drawing/2014/main" val="119858131"/>
                    </a:ext>
                  </a:extLst>
                </a:gridCol>
              </a:tblGrid>
              <a:tr h="750543">
                <a:tc>
                  <a:txBody>
                    <a:bodyPr/>
                    <a:lstStyle/>
                    <a:p>
                      <a:pPr marL="0" lvl="0" indent="0">
                        <a:lnSpc>
                          <a:spcPct val="107000"/>
                        </a:lnSpc>
                        <a:spcBef>
                          <a:spcPts val="600"/>
                        </a:spcBef>
                        <a:spcAft>
                          <a:spcPts val="600"/>
                        </a:spcAft>
                        <a:buFont typeface="+mj-lt"/>
                        <a:buNone/>
                      </a:pPr>
                      <a:r>
                        <a:rPr lang="en-GB" sz="2000" b="0">
                          <a:solidFill>
                            <a:schemeClr val="tx1"/>
                          </a:solidFill>
                          <a:effectLst/>
                          <a:latin typeface="Comic Sans MS" panose="030F0702030302020204" pitchFamily="66" charset="0"/>
                        </a:rPr>
                        <a:t>How long have you been in lockdown so far? </a:t>
                      </a:r>
                    </a:p>
                    <a:p>
                      <a:pPr>
                        <a:lnSpc>
                          <a:spcPct val="107000"/>
                        </a:lnSpc>
                        <a:spcBef>
                          <a:spcPts val="600"/>
                        </a:spcBef>
                        <a:spcAft>
                          <a:spcPts val="600"/>
                        </a:spcAft>
                      </a:pPr>
                      <a:r>
                        <a:rPr lang="en-GB" sz="2000" b="0">
                          <a:solidFill>
                            <a:schemeClr val="tx1"/>
                          </a:solidFill>
                          <a:effectLst/>
                          <a:latin typeface="Comic Sans MS" panose="030F0702030302020204" pitchFamily="66" charset="0"/>
                        </a:rPr>
                        <a:t> </a:t>
                      </a:r>
                      <a:endParaRPr lang="en-GB" sz="2000" b="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075759"/>
                  </a:ext>
                </a:extLst>
              </a:tr>
              <a:tr h="605183">
                <a:tc>
                  <a:txBody>
                    <a:bodyPr/>
                    <a:lstStyle/>
                    <a:p>
                      <a:pPr marL="0" lvl="0" indent="0">
                        <a:lnSpc>
                          <a:spcPct val="107000"/>
                        </a:lnSpc>
                        <a:spcBef>
                          <a:spcPts val="600"/>
                        </a:spcBef>
                        <a:spcAft>
                          <a:spcPts val="600"/>
                        </a:spcAft>
                        <a:buFont typeface="+mj-lt"/>
                        <a:buNone/>
                      </a:pPr>
                      <a:r>
                        <a:rPr lang="en-GB" sz="2000" b="0" dirty="0">
                          <a:solidFill>
                            <a:schemeClr val="tx1"/>
                          </a:solidFill>
                          <a:effectLst/>
                          <a:latin typeface="Comic Sans MS" panose="030F0702030302020204" pitchFamily="66" charset="0"/>
                        </a:rPr>
                        <a:t>Can you remember your first thought when you heard that schools were closing? Were you thrilled? Concerned? Frightened? Why?</a:t>
                      </a:r>
                      <a:endParaRPr lang="en-GB" sz="2000" b="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2113974"/>
                  </a:ext>
                </a:extLst>
              </a:tr>
              <a:tr h="429102">
                <a:tc>
                  <a:txBody>
                    <a:bodyPr/>
                    <a:lstStyle/>
                    <a:p>
                      <a:pPr>
                        <a:lnSpc>
                          <a:spcPct val="107000"/>
                        </a:lnSpc>
                        <a:spcBef>
                          <a:spcPts val="600"/>
                        </a:spcBef>
                        <a:spcAft>
                          <a:spcPts val="600"/>
                        </a:spcAft>
                      </a:pPr>
                      <a:endParaRPr lang="en-GB" sz="2000" b="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9027856"/>
                  </a:ext>
                </a:extLst>
              </a:tr>
              <a:tr h="750543">
                <a:tc>
                  <a:txBody>
                    <a:bodyPr/>
                    <a:lstStyle/>
                    <a:p>
                      <a:pPr marL="0" lvl="0" indent="0">
                        <a:lnSpc>
                          <a:spcPct val="107000"/>
                        </a:lnSpc>
                        <a:spcBef>
                          <a:spcPts val="600"/>
                        </a:spcBef>
                        <a:spcAft>
                          <a:spcPts val="600"/>
                        </a:spcAft>
                        <a:buFont typeface="+mj-lt"/>
                        <a:buNone/>
                      </a:pPr>
                      <a:r>
                        <a:rPr lang="en-GB" sz="2000" b="0" dirty="0">
                          <a:solidFill>
                            <a:schemeClr val="tx1"/>
                          </a:solidFill>
                          <a:effectLst/>
                          <a:latin typeface="Comic Sans MS" panose="030F0702030302020204" pitchFamily="66" charset="0"/>
                        </a:rPr>
                        <a:t>What about when you heard we were going into lockdown?</a:t>
                      </a:r>
                    </a:p>
                    <a:p>
                      <a:pPr>
                        <a:lnSpc>
                          <a:spcPct val="107000"/>
                        </a:lnSpc>
                        <a:spcBef>
                          <a:spcPts val="600"/>
                        </a:spcBef>
                        <a:spcAft>
                          <a:spcPts val="600"/>
                        </a:spcAft>
                      </a:pPr>
                      <a:r>
                        <a:rPr lang="en-GB" sz="2000" b="0" dirty="0">
                          <a:solidFill>
                            <a:schemeClr val="tx1"/>
                          </a:solidFill>
                          <a:effectLst/>
                          <a:latin typeface="Comic Sans MS" panose="030F0702030302020204" pitchFamily="66" charset="0"/>
                        </a:rPr>
                        <a:t> </a:t>
                      </a:r>
                      <a:endParaRPr lang="en-GB" sz="2000" b="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9898887"/>
                  </a:ext>
                </a:extLst>
              </a:tr>
              <a:tr h="294112">
                <a:tc>
                  <a:txBody>
                    <a:bodyPr/>
                    <a:lstStyle/>
                    <a:p>
                      <a:pPr marL="0" lvl="0" indent="0">
                        <a:lnSpc>
                          <a:spcPct val="107000"/>
                        </a:lnSpc>
                        <a:spcBef>
                          <a:spcPts val="600"/>
                        </a:spcBef>
                        <a:spcAft>
                          <a:spcPts val="600"/>
                        </a:spcAft>
                        <a:buFont typeface="+mj-lt"/>
                        <a:buNone/>
                      </a:pPr>
                      <a:r>
                        <a:rPr lang="en-GB" sz="2000" b="0">
                          <a:solidFill>
                            <a:schemeClr val="tx1"/>
                          </a:solidFill>
                          <a:effectLst/>
                          <a:latin typeface="Comic Sans MS" panose="030F0702030302020204" pitchFamily="66" charset="0"/>
                        </a:rPr>
                        <a:t>What do you miss most about normal life?</a:t>
                      </a:r>
                      <a:endParaRPr lang="en-GB" sz="2000" b="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7851045"/>
                  </a:ext>
                </a:extLst>
              </a:tr>
              <a:tr h="294112">
                <a:tc>
                  <a:txBody>
                    <a:bodyPr/>
                    <a:lstStyle/>
                    <a:p>
                      <a:pPr>
                        <a:lnSpc>
                          <a:spcPct val="107000"/>
                        </a:lnSpc>
                        <a:spcBef>
                          <a:spcPts val="600"/>
                        </a:spcBef>
                        <a:spcAft>
                          <a:spcPts val="600"/>
                        </a:spcAft>
                      </a:pPr>
                      <a:endParaRPr lang="en-GB" sz="2000" b="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3893547"/>
                  </a:ext>
                </a:extLst>
              </a:tr>
              <a:tr h="750543">
                <a:tc>
                  <a:txBody>
                    <a:bodyPr/>
                    <a:lstStyle/>
                    <a:p>
                      <a:pPr marL="0" lvl="0" indent="0">
                        <a:lnSpc>
                          <a:spcPct val="107000"/>
                        </a:lnSpc>
                        <a:spcBef>
                          <a:spcPts val="600"/>
                        </a:spcBef>
                        <a:spcAft>
                          <a:spcPts val="600"/>
                        </a:spcAft>
                        <a:buFont typeface="+mj-lt"/>
                        <a:buNone/>
                      </a:pPr>
                      <a:r>
                        <a:rPr lang="en-GB" sz="2000" b="0">
                          <a:solidFill>
                            <a:schemeClr val="tx1"/>
                          </a:solidFill>
                          <a:effectLst/>
                          <a:latin typeface="Comic Sans MS" panose="030F0702030302020204" pitchFamily="66" charset="0"/>
                        </a:rPr>
                        <a:t>What are the biggest disadvantages, in your opinion?</a:t>
                      </a:r>
                    </a:p>
                    <a:p>
                      <a:pPr>
                        <a:lnSpc>
                          <a:spcPct val="107000"/>
                        </a:lnSpc>
                        <a:spcBef>
                          <a:spcPts val="600"/>
                        </a:spcBef>
                        <a:spcAft>
                          <a:spcPts val="600"/>
                        </a:spcAft>
                      </a:pPr>
                      <a:r>
                        <a:rPr lang="en-GB" sz="2000" b="0">
                          <a:solidFill>
                            <a:schemeClr val="tx1"/>
                          </a:solidFill>
                          <a:effectLst/>
                          <a:latin typeface="Comic Sans MS" panose="030F0702030302020204" pitchFamily="66" charset="0"/>
                        </a:rPr>
                        <a:t> </a:t>
                      </a:r>
                      <a:endParaRPr lang="en-GB" sz="2000" b="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2465164"/>
                  </a:ext>
                </a:extLst>
              </a:tr>
              <a:tr h="750543">
                <a:tc>
                  <a:txBody>
                    <a:bodyPr/>
                    <a:lstStyle/>
                    <a:p>
                      <a:pPr marL="0" lvl="0" indent="0">
                        <a:lnSpc>
                          <a:spcPct val="107000"/>
                        </a:lnSpc>
                        <a:spcBef>
                          <a:spcPts val="600"/>
                        </a:spcBef>
                        <a:spcAft>
                          <a:spcPts val="600"/>
                        </a:spcAft>
                        <a:buFont typeface="+mj-lt"/>
                        <a:buNone/>
                      </a:pPr>
                      <a:r>
                        <a:rPr lang="en-GB" sz="2000" b="0">
                          <a:solidFill>
                            <a:schemeClr val="tx1"/>
                          </a:solidFill>
                          <a:effectLst/>
                          <a:latin typeface="Comic Sans MS" panose="030F0702030302020204" pitchFamily="66" charset="0"/>
                        </a:rPr>
                        <a:t>Do you think lockdown will change us all? If so, how?</a:t>
                      </a:r>
                    </a:p>
                    <a:p>
                      <a:pPr>
                        <a:lnSpc>
                          <a:spcPct val="107000"/>
                        </a:lnSpc>
                        <a:spcBef>
                          <a:spcPts val="600"/>
                        </a:spcBef>
                        <a:spcAft>
                          <a:spcPts val="600"/>
                        </a:spcAft>
                      </a:pPr>
                      <a:r>
                        <a:rPr lang="en-GB" sz="2000" b="0">
                          <a:solidFill>
                            <a:schemeClr val="tx1"/>
                          </a:solidFill>
                          <a:effectLst/>
                          <a:latin typeface="Comic Sans MS" panose="030F0702030302020204" pitchFamily="66" charset="0"/>
                        </a:rPr>
                        <a:t> </a:t>
                      </a:r>
                      <a:endParaRPr lang="en-GB" sz="2000" b="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6298084"/>
                  </a:ext>
                </a:extLst>
              </a:tr>
              <a:tr h="750543">
                <a:tc>
                  <a:txBody>
                    <a:bodyPr/>
                    <a:lstStyle/>
                    <a:p>
                      <a:pPr marL="0" lvl="0" indent="0">
                        <a:lnSpc>
                          <a:spcPct val="107000"/>
                        </a:lnSpc>
                        <a:spcBef>
                          <a:spcPts val="600"/>
                        </a:spcBef>
                        <a:spcAft>
                          <a:spcPts val="600"/>
                        </a:spcAft>
                        <a:buFont typeface="+mj-lt"/>
                        <a:buNone/>
                      </a:pPr>
                      <a:r>
                        <a:rPr lang="en-GB" sz="2000" b="0">
                          <a:solidFill>
                            <a:schemeClr val="tx1"/>
                          </a:solidFill>
                          <a:effectLst/>
                          <a:latin typeface="Comic Sans MS" panose="030F0702030302020204" pitchFamily="66" charset="0"/>
                        </a:rPr>
                        <a:t>What do you think you will remember most about this moment in history?</a:t>
                      </a:r>
                    </a:p>
                    <a:p>
                      <a:pPr>
                        <a:lnSpc>
                          <a:spcPct val="107000"/>
                        </a:lnSpc>
                        <a:spcBef>
                          <a:spcPts val="600"/>
                        </a:spcBef>
                        <a:spcAft>
                          <a:spcPts val="600"/>
                        </a:spcAft>
                      </a:pPr>
                      <a:r>
                        <a:rPr lang="en-GB" sz="2000" b="0">
                          <a:solidFill>
                            <a:schemeClr val="tx1"/>
                          </a:solidFill>
                          <a:effectLst/>
                          <a:latin typeface="Comic Sans MS" panose="030F0702030302020204" pitchFamily="66" charset="0"/>
                        </a:rPr>
                        <a:t> </a:t>
                      </a:r>
                      <a:endParaRPr lang="en-GB" sz="2000" b="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4074627"/>
                  </a:ext>
                </a:extLst>
              </a:tr>
              <a:tr h="750543">
                <a:tc>
                  <a:txBody>
                    <a:bodyPr/>
                    <a:lstStyle/>
                    <a:p>
                      <a:pPr marL="0" lvl="0" indent="0">
                        <a:lnSpc>
                          <a:spcPct val="107000"/>
                        </a:lnSpc>
                        <a:spcBef>
                          <a:spcPts val="600"/>
                        </a:spcBef>
                        <a:spcAft>
                          <a:spcPts val="600"/>
                        </a:spcAft>
                        <a:buFont typeface="+mj-lt"/>
                        <a:buNone/>
                      </a:pPr>
                      <a:endParaRPr lang="en-GB" sz="2000" b="0" dirty="0">
                        <a:solidFill>
                          <a:schemeClr val="tx1"/>
                        </a:solidFill>
                        <a:effectLst/>
                        <a:latin typeface="Comic Sans MS" panose="030F0702030302020204" pitchFamily="66" charset="0"/>
                      </a:endParaRPr>
                    </a:p>
                    <a:p>
                      <a:pPr>
                        <a:lnSpc>
                          <a:spcPct val="107000"/>
                        </a:lnSpc>
                        <a:spcBef>
                          <a:spcPts val="600"/>
                        </a:spcBef>
                        <a:spcAft>
                          <a:spcPts val="600"/>
                        </a:spcAft>
                      </a:pPr>
                      <a:r>
                        <a:rPr lang="en-GB" sz="2000" b="0" dirty="0">
                          <a:solidFill>
                            <a:schemeClr val="tx1"/>
                          </a:solidFill>
                          <a:effectLst/>
                          <a:latin typeface="Comic Sans MS" panose="030F0702030302020204" pitchFamily="66" charset="0"/>
                        </a:rPr>
                        <a:t> </a:t>
                      </a:r>
                      <a:endParaRPr lang="en-GB" sz="2000" b="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44272" marR="44272"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016142"/>
                  </a:ext>
                </a:extLst>
              </a:tr>
            </a:tbl>
          </a:graphicData>
        </a:graphic>
      </p:graphicFrame>
      <p:pic>
        <p:nvPicPr>
          <p:cNvPr id="2" name="Recorded Sound">
            <a:hlinkClick r:id="" action="ppaction://media"/>
            <a:extLst>
              <a:ext uri="{FF2B5EF4-FFF2-40B4-BE49-F238E27FC236}">
                <a16:creationId xmlns:a16="http://schemas.microsoft.com/office/drawing/2014/main" id="{96D5AC78-FD40-48FB-9CB1-FF96352069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45846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860E-7572-43C2-B102-050F8FB5A6A1}"/>
              </a:ext>
            </a:extLst>
          </p:cNvPr>
          <p:cNvSpPr>
            <a:spLocks noGrp="1"/>
          </p:cNvSpPr>
          <p:nvPr>
            <p:ph type="title"/>
          </p:nvPr>
        </p:nvSpPr>
        <p:spPr/>
        <p:txBody>
          <a:bodyPr/>
          <a:lstStyle/>
          <a:p>
            <a:r>
              <a:rPr lang="en-GB" dirty="0">
                <a:latin typeface="Comic Sans MS" panose="030F0702030302020204" pitchFamily="66" charset="0"/>
              </a:rPr>
              <a:t>What long term changes might the crisis bring about</a:t>
            </a:r>
            <a:r>
              <a:rPr lang="en-GB" dirty="0"/>
              <a:t>? </a:t>
            </a:r>
            <a:r>
              <a:rPr lang="en-GB" b="1" dirty="0">
                <a:solidFill>
                  <a:schemeClr val="accent4"/>
                </a:solidFill>
                <a:latin typeface="Comic Sans MS" panose="030F0702030302020204" pitchFamily="66" charset="0"/>
              </a:rPr>
              <a:t>Your predictions</a:t>
            </a:r>
          </a:p>
        </p:txBody>
      </p:sp>
      <p:sp>
        <p:nvSpPr>
          <p:cNvPr id="3" name="Content Placeholder 2">
            <a:extLst>
              <a:ext uri="{FF2B5EF4-FFF2-40B4-BE49-F238E27FC236}">
                <a16:creationId xmlns:a16="http://schemas.microsoft.com/office/drawing/2014/main" id="{DE2960D4-1E00-445E-8714-31F4D973948F}"/>
              </a:ext>
            </a:extLst>
          </p:cNvPr>
          <p:cNvSpPr>
            <a:spLocks noGrp="1"/>
          </p:cNvSpPr>
          <p:nvPr>
            <p:ph sz="half" idx="1"/>
          </p:nvPr>
        </p:nvSpPr>
        <p:spPr/>
        <p:txBody>
          <a:bodyPr>
            <a:normAutofit fontScale="85000" lnSpcReduction="20000"/>
          </a:bodyPr>
          <a:lstStyle/>
          <a:p>
            <a:pPr>
              <a:lnSpc>
                <a:spcPct val="107000"/>
              </a:lnSpc>
              <a:spcBef>
                <a:spcPts val="600"/>
              </a:spcBef>
              <a:spcAft>
                <a:spcPts val="6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Historic events tend to speed up change and change the way we do things. The First World War, for example, led to massive medical advances. The Second World War led to the establishment of the NHS.</a:t>
            </a:r>
          </a:p>
          <a:p>
            <a:pPr>
              <a:lnSpc>
                <a:spcPct val="107000"/>
              </a:lnSpc>
              <a:spcBef>
                <a:spcPts val="600"/>
              </a:spcBef>
              <a:spcAft>
                <a:spcPts val="12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How do you think the following areas might be affected by the pandemic in the longer term?</a:t>
            </a:r>
          </a:p>
          <a:p>
            <a:endParaRPr lang="en-GB" dirty="0"/>
          </a:p>
        </p:txBody>
      </p:sp>
      <p:sp>
        <p:nvSpPr>
          <p:cNvPr id="4" name="Content Placeholder 3">
            <a:extLst>
              <a:ext uri="{FF2B5EF4-FFF2-40B4-BE49-F238E27FC236}">
                <a16:creationId xmlns:a16="http://schemas.microsoft.com/office/drawing/2014/main" id="{74113A22-7826-4CC7-9B3F-918D57C195C3}"/>
              </a:ext>
            </a:extLst>
          </p:cNvPr>
          <p:cNvSpPr>
            <a:spLocks noGrp="1"/>
          </p:cNvSpPr>
          <p:nvPr>
            <p:ph sz="half" idx="2"/>
          </p:nvPr>
        </p:nvSpPr>
        <p:spPr>
          <a:xfrm>
            <a:off x="1119881" y="3618332"/>
            <a:ext cx="11200933" cy="2352471"/>
          </a:xfrm>
        </p:spPr>
        <p:txBody>
          <a:bodyPr>
            <a:normAutofit fontScale="85000" lnSpcReduction="20000"/>
          </a:bodyPr>
          <a:lstStyle/>
          <a:p>
            <a:r>
              <a:rPr lang="en-GB" b="1" dirty="0">
                <a:solidFill>
                  <a:srgbClr val="FFC000"/>
                </a:solidFill>
                <a:latin typeface="Comic Sans MS" panose="030F0702030302020204" pitchFamily="66" charset="0"/>
              </a:rPr>
              <a:t>The environment</a:t>
            </a:r>
          </a:p>
          <a:p>
            <a:r>
              <a:rPr lang="en-GB" b="1" dirty="0">
                <a:solidFill>
                  <a:srgbClr val="FFC000"/>
                </a:solidFill>
                <a:latin typeface="Comic Sans MS" panose="030F0702030302020204" pitchFamily="66" charset="0"/>
              </a:rPr>
              <a:t>The economy</a:t>
            </a:r>
          </a:p>
          <a:p>
            <a:r>
              <a:rPr lang="en-GB" b="1" dirty="0">
                <a:solidFill>
                  <a:srgbClr val="FFC000"/>
                </a:solidFill>
                <a:latin typeface="Comic Sans MS" panose="030F0702030302020204" pitchFamily="66" charset="0"/>
              </a:rPr>
              <a:t>Politics </a:t>
            </a:r>
          </a:p>
          <a:p>
            <a:r>
              <a:rPr lang="en-GB" b="1" dirty="0">
                <a:solidFill>
                  <a:srgbClr val="FFC000"/>
                </a:solidFill>
                <a:latin typeface="Comic Sans MS" panose="030F0702030302020204" pitchFamily="66" charset="0"/>
              </a:rPr>
              <a:t>Inequality</a:t>
            </a:r>
          </a:p>
          <a:p>
            <a:r>
              <a:rPr lang="en-GB" b="1" dirty="0">
                <a:solidFill>
                  <a:srgbClr val="FFC000"/>
                </a:solidFill>
                <a:latin typeface="Comic Sans MS" panose="030F0702030302020204" pitchFamily="66" charset="0"/>
              </a:rPr>
              <a:t>The position of women</a:t>
            </a:r>
          </a:p>
          <a:p>
            <a:r>
              <a:rPr lang="en-GB" b="1" dirty="0">
                <a:solidFill>
                  <a:srgbClr val="FFC000"/>
                </a:solidFill>
                <a:latin typeface="Comic Sans MS" panose="030F0702030302020204" pitchFamily="66" charset="0"/>
              </a:rPr>
              <a:t>Healthcare</a:t>
            </a:r>
          </a:p>
        </p:txBody>
      </p:sp>
      <p:pic>
        <p:nvPicPr>
          <p:cNvPr id="2050" name="Picture 2" descr="Predicting the Future Through Social Data | GreenBook">
            <a:extLst>
              <a:ext uri="{FF2B5EF4-FFF2-40B4-BE49-F238E27FC236}">
                <a16:creationId xmlns:a16="http://schemas.microsoft.com/office/drawing/2014/main" id="{7FD7BF64-20F9-45F5-8F36-95196FEAC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909" y="3829303"/>
            <a:ext cx="3978210" cy="266357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AFD98718-20F0-4278-8EB9-59362D3327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62001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92C364DA27174DAC2DF897B30C5DE8" ma:contentTypeVersion="13" ma:contentTypeDescription="Create a new document." ma:contentTypeScope="" ma:versionID="592aedd3873691685ad17f05257acd5b">
  <xsd:schema xmlns:xsd="http://www.w3.org/2001/XMLSchema" xmlns:xs="http://www.w3.org/2001/XMLSchema" xmlns:p="http://schemas.microsoft.com/office/2006/metadata/properties" xmlns:ns3="c56c453a-167a-4b10-9a85-c49e74ee0d06" xmlns:ns4="7b1e0eb5-ffbe-4b63-a505-d0f69af4f6cf" targetNamespace="http://schemas.microsoft.com/office/2006/metadata/properties" ma:root="true" ma:fieldsID="facd58614350b31060d5afcd8ee968ed" ns3:_="" ns4:_="">
    <xsd:import namespace="c56c453a-167a-4b10-9a85-c49e74ee0d06"/>
    <xsd:import namespace="7b1e0eb5-ffbe-4b63-a505-d0f69af4f6c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6c453a-167a-4b10-9a85-c49e74ee0d0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1e0eb5-ffbe-4b63-a505-d0f69af4f6c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FC3B24-F41B-428A-A3E0-B35A0C235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6c453a-167a-4b10-9a85-c49e74ee0d06"/>
    <ds:schemaRef ds:uri="7b1e0eb5-ffbe-4b63-a505-d0f69af4f6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698508-7DEA-4799-B5FA-45CB27E165FE}">
  <ds:schemaRefs>
    <ds:schemaRef ds:uri="http://schemas.microsoft.com/sharepoint/v3/contenttype/forms"/>
  </ds:schemaRefs>
</ds:datastoreItem>
</file>

<file path=customXml/itemProps3.xml><?xml version="1.0" encoding="utf-8"?>
<ds:datastoreItem xmlns:ds="http://schemas.openxmlformats.org/officeDocument/2006/customXml" ds:itemID="{690C6365-F458-4E6D-AB19-82994EFDA6FC}">
  <ds:schemaRefs>
    <ds:schemaRef ds:uri="http://schemas.microsoft.com/office/2006/metadata/properties"/>
    <ds:schemaRef ds:uri="http://schemas.openxmlformats.org/package/2006/metadata/core-properties"/>
    <ds:schemaRef ds:uri="7b1e0eb5-ffbe-4b63-a505-d0f69af4f6cf"/>
    <ds:schemaRef ds:uri="http://schemas.microsoft.com/office/infopath/2007/PartnerControls"/>
    <ds:schemaRef ds:uri="http://purl.org/dc/elements/1.1/"/>
    <ds:schemaRef ds:uri="http://schemas.microsoft.com/office/2006/documentManagement/types"/>
    <ds:schemaRef ds:uri="http://www.w3.org/XML/1998/namespace"/>
    <ds:schemaRef ds:uri="c56c453a-167a-4b10-9a85-c49e74ee0d06"/>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22</TotalTime>
  <Words>582</Words>
  <Application>Microsoft Office PowerPoint</Application>
  <PresentationFormat>Widescreen</PresentationFormat>
  <Paragraphs>66</Paragraphs>
  <Slides>9</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Comic Sans MS</vt:lpstr>
      <vt:lpstr>Symbol</vt:lpstr>
      <vt:lpstr>Office Theme</vt:lpstr>
      <vt:lpstr>The History of the Future: Living Through Lockdown Project</vt:lpstr>
      <vt:lpstr>Recording your own views for the future…</vt:lpstr>
      <vt:lpstr>Task ideas</vt:lpstr>
      <vt:lpstr>A picture paints a thousand words……</vt:lpstr>
      <vt:lpstr>Coronavirus timeline</vt:lpstr>
      <vt:lpstr>How did different countries respond to the crisis?</vt:lpstr>
      <vt:lpstr>What did the leaders have to say?</vt:lpstr>
      <vt:lpstr>PowerPoint Presentation</vt:lpstr>
      <vt:lpstr>What long term changes might the crisis bring about? Your predictions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the Future: Living Through Lockdown Project</dc:title>
  <dc:creator>JANE ROBERTS</dc:creator>
  <cp:lastModifiedBy>Mrs J Roberts</cp:lastModifiedBy>
  <cp:revision>2</cp:revision>
  <dcterms:created xsi:type="dcterms:W3CDTF">2020-07-07T08:38:43Z</dcterms:created>
  <dcterms:modified xsi:type="dcterms:W3CDTF">2020-07-07T09:36:45Z</dcterms:modified>
</cp:coreProperties>
</file>