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0" r:id="rId7"/>
    <p:sldId id="258" r:id="rId8"/>
    <p:sldId id="261" r:id="rId9"/>
    <p:sldId id="25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68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A8E23-A9D1-4366-A38E-6F94C88781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33EBD2-2185-40F9-B888-A16F189C82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6C830E-F77F-4E06-89AB-C7D0BCB2F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9DB0F-5BCA-4CBA-A4D4-F02557086F74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CD3711-6A68-4CFE-9F0E-1AAF8C994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6E16C9-7AD6-4947-B2CC-016CE5DA8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82E07-EA33-4E03-8A93-9BF2975552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3812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F8223-E23F-46B2-B616-E605BE5A9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0DF7CF-5529-4311-A19B-2F709B4DEA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D61298-D357-4325-8501-35B54CC24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9DB0F-5BCA-4CBA-A4D4-F02557086F74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7B088E-8814-40C7-9C06-A5439206C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3FC41B-4D94-4B25-9E01-B12AFAFD5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82E07-EA33-4E03-8A93-9BF2975552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6108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8F59E8-3A68-4F96-A561-0E8E4C7E3E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E5A338-91AC-4251-9B43-EA2E91EF01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52436F-51EB-485B-9629-E070D8AF7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9DB0F-5BCA-4CBA-A4D4-F02557086F74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1E6DFB-AA8D-4075-85CF-715D539B0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9806EE-E701-4A5F-B8E6-5CB9FCFA6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82E07-EA33-4E03-8A93-9BF2975552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156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C3317-0285-4FD4-9A4D-1BAE12B65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922D63-2CA7-4B34-B710-9A5220402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19933-B3A4-42C1-A8B5-412DF9F7A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9DB0F-5BCA-4CBA-A4D4-F02557086F74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1CB9E9-4E16-4B31-9118-53A825903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6CC511-AA0F-435B-919E-4E2EFD6F8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82E07-EA33-4E03-8A93-9BF2975552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4311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1C7EC-6F82-403C-8B33-E9FE64045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64A2C1-C07B-4A60-A489-E2DCC6595A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7704DF-D31A-46CD-B539-903DE3EDD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9DB0F-5BCA-4CBA-A4D4-F02557086F74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C948B2-C22B-4468-9018-37A190367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2AAFBA-08B8-484B-B10B-96468EB92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82E07-EA33-4E03-8A93-9BF2975552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609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542DD-FE52-45B1-BE32-B4BA7BFD1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79AA6-E901-4DB1-BAB0-426E3D93CE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F23933-0282-4858-8062-A2FD99BBCD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20242F-7B1F-4730-A857-57B00DE15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9DB0F-5BCA-4CBA-A4D4-F02557086F74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54081E-81AD-4897-BF72-5D0661741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C99FEA-8F28-4091-B59C-5B7BBC9D4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82E07-EA33-4E03-8A93-9BF2975552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148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F9481-50C9-4D4C-AF76-E4A93AE25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AEF2BE-0CAC-418E-9A9F-D2BE3185C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0ACE74-D189-49C6-B4F0-B20BF10491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5EFB2D-F6CC-4736-A7F9-C5EBCD2CFE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9DAE7B-6698-4CC6-B91C-C0E47F8FD6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E0AFE9-7CE2-4C2E-9C39-00AE12C50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9DB0F-5BCA-4CBA-A4D4-F02557086F74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E58980-B3FF-407D-9619-B6096D478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F6088F-481B-4ACD-A907-B2FB4C219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82E07-EA33-4E03-8A93-9BF2975552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3325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3A1DF-F7DA-4001-87C5-3E9A07A19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3AAF42-1E86-4999-99D9-06284602B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9DB0F-5BCA-4CBA-A4D4-F02557086F74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BF0550-C9A4-49EE-980E-85A626849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51D4ED-34AB-438B-93CE-14B890FFD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82E07-EA33-4E03-8A93-9BF2975552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3080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7ADCDF-CA2A-4DEB-BD8C-3A1EC41A3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9DB0F-5BCA-4CBA-A4D4-F02557086F74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F23040-3FCA-40AA-AC46-F69342A32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2934F8-6BA2-4138-892E-11DA0BDBD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82E07-EA33-4E03-8A93-9BF2975552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4145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244CA-A798-4779-92EE-DC37640E3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9CA2E-183E-47C4-94CD-762B3165D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C2DA19-9354-42FD-980F-C6850D93FB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3774CD-9529-47B8-ACED-42BA4A0CF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9DB0F-5BCA-4CBA-A4D4-F02557086F74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6C7CA8-A150-4197-A45F-8C278B199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7D3366-ADA7-4E25-87A1-1988B3E25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82E07-EA33-4E03-8A93-9BF2975552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5203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83D6F-0438-41F8-910D-45C7A8154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B0ADEA-F447-46D3-B89B-7D3C528AF1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1EB3C5-8340-4950-8579-EF2A26A7B4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6E5DB5-DC0C-4FC1-B048-46EC9BEE2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9DB0F-5BCA-4CBA-A4D4-F02557086F74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5B19E5-644B-45CC-984F-0AE0C572D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E130F4-11C9-497F-9FFC-B2BAB4218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82E07-EA33-4E03-8A93-9BF2975552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938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13E966-C8B6-443E-9068-9295F5E25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74E89A-C452-46DB-A1B3-34C69D08F7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74BBF4-21BE-4A5F-8160-22944154A4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9DB0F-5BCA-4CBA-A4D4-F02557086F74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E1F76F-20DE-4770-AC5E-EE67BB4934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B43B2E-7D09-4B61-8CA9-D39332DD9C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82E07-EA33-4E03-8A93-9BF2975552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238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6" Type="http://schemas.openxmlformats.org/officeDocument/2006/relationships/image" Target="../media/image2.png"/><Relationship Id="rId5" Type="http://schemas.openxmlformats.org/officeDocument/2006/relationships/image" Target="../media/image6.jpeg"/><Relationship Id="rId4" Type="http://schemas.openxmlformats.org/officeDocument/2006/relationships/hyperlink" Target="https://www.youtube.com/channel/UCKagHi4tnRi3ILoE9Y2e7Wg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video" Target="../media/media6.mp4"/><Relationship Id="rId7" Type="http://schemas.openxmlformats.org/officeDocument/2006/relationships/image" Target="../media/image8.jpeg"/><Relationship Id="rId2" Type="http://schemas.microsoft.com/office/2007/relationships/media" Target="../media/media6.mp4"/><Relationship Id="rId1" Type="http://schemas.openxmlformats.org/officeDocument/2006/relationships/video" Target="https://www.youtube.com/embed/hyU9jb3KdY4?start=6&amp;feature=oembed" TargetMode="External"/><Relationship Id="rId6" Type="http://schemas.openxmlformats.org/officeDocument/2006/relationships/image" Target="../media/image7.jpeg"/><Relationship Id="rId5" Type="http://schemas.openxmlformats.org/officeDocument/2006/relationships/hyperlink" Target="https://www.youtube.com/watch?v=hyU9jb3KdY4&amp;t=6s" TargetMode="Externa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20D5D19D-0789-4518-B5DC-D47ADF69D2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731E65-1719-4C20-8483-D84DAD7E1F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3810" y="3130041"/>
            <a:ext cx="4036334" cy="2387600"/>
          </a:xfrm>
        </p:spPr>
        <p:txBody>
          <a:bodyPr anchor="t">
            <a:normAutofit/>
          </a:bodyPr>
          <a:lstStyle/>
          <a:p>
            <a:pPr algn="l"/>
            <a:r>
              <a:rPr lang="en-US" sz="5400"/>
              <a:t>GCSE Art &amp; Design</a:t>
            </a:r>
            <a:endParaRPr lang="en-GB" sz="54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A067C7-040F-47E9-ABF1-A50CC197E1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3809" y="1122362"/>
            <a:ext cx="4036333" cy="1709849"/>
          </a:xfrm>
        </p:spPr>
        <p:txBody>
          <a:bodyPr anchor="b">
            <a:normAutofit/>
          </a:bodyPr>
          <a:lstStyle/>
          <a:p>
            <a:pPr algn="l"/>
            <a:r>
              <a:rPr lang="en-US" sz="2000"/>
              <a:t>AQA</a:t>
            </a:r>
            <a:endParaRPr lang="en-GB" sz="2000"/>
          </a:p>
        </p:txBody>
      </p: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4" name="Rectangle 143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Wreck', Peter Lanyon, 1963 | Tate">
            <a:extLst>
              <a:ext uri="{FF2B5EF4-FFF2-40B4-BE49-F238E27FC236}">
                <a16:creationId xmlns:a16="http://schemas.microsoft.com/office/drawing/2014/main" id="{99E8228D-E226-439B-93A6-4993150660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" r="30525" b="2"/>
          <a:stretch/>
        </p:blipFill>
        <p:spPr bwMode="auto">
          <a:xfrm>
            <a:off x="5922492" y="666728"/>
            <a:ext cx="5536001" cy="546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Video 3">
            <a:hlinkClick r:id="" action="ppaction://media"/>
            <a:extLst>
              <a:ext uri="{FF2B5EF4-FFF2-40B4-BE49-F238E27FC236}">
                <a16:creationId xmlns:a16="http://schemas.microsoft.com/office/drawing/2014/main" id="{C6A5337F-9C26-4F0D-809F-1E3C3EE6270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  <p:ext uri="{42D2F446-02D8-4167-A562-619A0277C38B}">
                <p15:isNarration xmlns:p15="http://schemas.microsoft.com/office/powerpoint/2012/main" val="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06000" y="5143500"/>
            <a:ext cx="2285999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81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89"/>
    </mc:Choice>
    <mc:Fallback xmlns="">
      <p:transition spd="slow" advTm="122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18D225D-A25F-4838-B0DF-FF54EEA76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/>
              <a:t>Assessments – What you have to do.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9" name="Rectangle 78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7A15194-166D-427C-8659-DCE40AEF81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/>
            <a:endParaRPr lang="en-US" sz="1300" dirty="0"/>
          </a:p>
          <a:p>
            <a:pPr marL="0"/>
            <a:r>
              <a:rPr lang="en-US" sz="1300" b="1" dirty="0"/>
              <a:t>Component 1: </a:t>
            </a:r>
          </a:p>
          <a:p>
            <a:pPr marL="0"/>
            <a:r>
              <a:rPr lang="en-US" sz="1300" dirty="0"/>
              <a:t>Portfolio + What's assessed </a:t>
            </a:r>
          </a:p>
          <a:p>
            <a:r>
              <a:rPr lang="en-US" sz="1300" dirty="0"/>
              <a:t>A portfolio that in total shows explicit coverage of the four assessment objectives. </a:t>
            </a:r>
          </a:p>
          <a:p>
            <a:r>
              <a:rPr lang="en-US" sz="1300" dirty="0"/>
              <a:t>It must include a sustained project </a:t>
            </a:r>
            <a:r>
              <a:rPr lang="en-US" sz="1300" dirty="0">
                <a:highlight>
                  <a:srgbClr val="FFFF00"/>
                </a:highlight>
              </a:rPr>
              <a:t>(Natural Forms)</a:t>
            </a:r>
            <a:r>
              <a:rPr lang="en-US" sz="1300" dirty="0"/>
              <a:t> evidencing the journey from initial engagement to the </a:t>
            </a:r>
            <a:r>
              <a:rPr lang="en-US" sz="1300" dirty="0" err="1"/>
              <a:t>realisation</a:t>
            </a:r>
            <a:r>
              <a:rPr lang="en-US" sz="1300" dirty="0"/>
              <a:t> of intentions and a selection of further work undertaken during the student’s course of study </a:t>
            </a:r>
            <a:r>
              <a:rPr lang="en-US" sz="1300" dirty="0">
                <a:highlight>
                  <a:srgbClr val="FFFF00"/>
                </a:highlight>
              </a:rPr>
              <a:t>(Unit 1 Exam project). </a:t>
            </a:r>
          </a:p>
          <a:p>
            <a:pPr marL="0"/>
            <a:r>
              <a:rPr lang="en-US" sz="1300" dirty="0"/>
              <a:t>How it's assessed</a:t>
            </a:r>
          </a:p>
          <a:p>
            <a:pPr marL="0"/>
            <a:r>
              <a:rPr lang="en-US" sz="1300" dirty="0"/>
              <a:t> • No time limit </a:t>
            </a:r>
          </a:p>
          <a:p>
            <a:pPr marL="0"/>
            <a:r>
              <a:rPr lang="en-US" sz="1300" dirty="0"/>
              <a:t>• 96 marks </a:t>
            </a:r>
          </a:p>
          <a:p>
            <a:pPr marL="0"/>
            <a:r>
              <a:rPr lang="en-US" sz="1300" dirty="0"/>
              <a:t>• </a:t>
            </a:r>
            <a:r>
              <a:rPr lang="en-US" sz="1300" dirty="0">
                <a:highlight>
                  <a:srgbClr val="FFFF00"/>
                </a:highlight>
              </a:rPr>
              <a:t>60% of GCSE </a:t>
            </a:r>
            <a:r>
              <a:rPr lang="en-US" sz="1300" dirty="0"/>
              <a:t>Non-exam assessment (NEA) set and marked by the school/college and moderated by AQA during a visit. 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Peter Lanyon, ‘Thermal’ 1960">
            <a:extLst>
              <a:ext uri="{FF2B5EF4-FFF2-40B4-BE49-F238E27FC236}">
                <a16:creationId xmlns:a16="http://schemas.microsoft.com/office/drawing/2014/main" id="{32BF1A33-6595-49C7-A43F-0E431F776C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55" r="3" b="2946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Video 9">
            <a:hlinkClick r:id="" action="ppaction://media"/>
            <a:extLst>
              <a:ext uri="{FF2B5EF4-FFF2-40B4-BE49-F238E27FC236}">
                <a16:creationId xmlns:a16="http://schemas.microsoft.com/office/drawing/2014/main" id="{0D76789E-0AD8-44A7-9E5D-2A151CDA49E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  <p:ext uri="{42D2F446-02D8-4167-A562-619A0277C38B}">
                <p15:isNarration xmlns:p15="http://schemas.microsoft.com/office/powerpoint/2012/main" val="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06000" y="5143500"/>
            <a:ext cx="2285999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73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364"/>
    </mc:Choice>
    <mc:Fallback xmlns="">
      <p:transition spd="slow" advTm="603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2D1851C9-E382-48F3-BB8B-4697CE64C00E}"/>
              </a:ext>
            </a:extLst>
          </p:cNvPr>
          <p:cNvSpPr txBox="1">
            <a:spLocks/>
          </p:cNvSpPr>
          <p:nvPr/>
        </p:nvSpPr>
        <p:spPr>
          <a:xfrm>
            <a:off x="589560" y="856180"/>
            <a:ext cx="4560584" cy="1128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700"/>
              <a:t>Assessments – What you have to do.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0E03FD29-40E5-4D23-9A36-E36622CB239D}"/>
              </a:ext>
            </a:extLst>
          </p:cNvPr>
          <p:cNvSpPr txBox="1">
            <a:spLocks/>
          </p:cNvSpPr>
          <p:nvPr/>
        </p:nvSpPr>
        <p:spPr>
          <a:xfrm>
            <a:off x="590719" y="2330505"/>
            <a:ext cx="4559425" cy="3979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endParaRPr lang="en-US" sz="1300"/>
          </a:p>
          <a:p>
            <a:pPr marL="0"/>
            <a:r>
              <a:rPr lang="en-US" sz="1300" b="1"/>
              <a:t>Component 2: </a:t>
            </a:r>
          </a:p>
          <a:p>
            <a:pPr marL="0"/>
            <a:r>
              <a:rPr lang="en-US" sz="1300"/>
              <a:t>Externally set assignment </a:t>
            </a:r>
          </a:p>
          <a:p>
            <a:pPr marL="0"/>
            <a:r>
              <a:rPr lang="en-US" sz="1300"/>
              <a:t>What's assessed </a:t>
            </a:r>
          </a:p>
          <a:p>
            <a:r>
              <a:rPr lang="en-US" sz="1300"/>
              <a:t>Students respond to their chosen starting point from an externally set assignment paper relating to their subject title, evidencing coverage of all four assessment objectives. </a:t>
            </a:r>
          </a:p>
          <a:p>
            <a:pPr marL="0"/>
            <a:r>
              <a:rPr lang="en-US" sz="1300"/>
              <a:t>How it's assessed </a:t>
            </a:r>
          </a:p>
          <a:p>
            <a:pPr marL="0"/>
            <a:r>
              <a:rPr lang="en-US" sz="1300"/>
              <a:t>• Preparatory period followed by 10 hours of supervised time </a:t>
            </a:r>
          </a:p>
          <a:p>
            <a:pPr marL="0"/>
            <a:r>
              <a:rPr lang="en-US" sz="1300"/>
              <a:t>• 96 marks </a:t>
            </a:r>
          </a:p>
          <a:p>
            <a:pPr marL="0"/>
            <a:r>
              <a:rPr lang="en-US" sz="1300"/>
              <a:t>• </a:t>
            </a:r>
            <a:r>
              <a:rPr lang="en-US" sz="1300">
                <a:highlight>
                  <a:srgbClr val="FFFF00"/>
                </a:highlight>
              </a:rPr>
              <a:t>40% of GCSE </a:t>
            </a:r>
            <a:r>
              <a:rPr lang="en-US" sz="1300"/>
              <a:t>Non-exam assessment (NEA) set by AQA; marked by the school/college and moderated by AQA during a visit. Moderation will normally take place in June.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Lost Mine', Peter Lanyon, 1959 | Tate">
            <a:extLst>
              <a:ext uri="{FF2B5EF4-FFF2-40B4-BE49-F238E27FC236}">
                <a16:creationId xmlns:a16="http://schemas.microsoft.com/office/drawing/2014/main" id="{3211C517-8152-4DE2-B1EE-1406BC7A3F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19301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Video 3">
            <a:hlinkClick r:id="" action="ppaction://media"/>
            <a:extLst>
              <a:ext uri="{FF2B5EF4-FFF2-40B4-BE49-F238E27FC236}">
                <a16:creationId xmlns:a16="http://schemas.microsoft.com/office/drawing/2014/main" id="{7133B4AC-1CEB-4CEF-8649-A4121DA728E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  <p:ext uri="{42D2F446-02D8-4167-A562-619A0277C38B}">
                <p15:isNarration xmlns:p15="http://schemas.microsoft.com/office/powerpoint/2012/main" val="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06000" y="5143500"/>
            <a:ext cx="2285999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38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244"/>
    </mc:Choice>
    <mc:Fallback xmlns="">
      <p:transition spd="slow" advTm="302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53A178-DE37-4229-ABDF-6BD4BD64C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US" sz="3700"/>
              <a:t>Assessment Objectives</a:t>
            </a:r>
            <a:endParaRPr lang="en-GB" sz="3700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03775-1838-4F90-BDBA-14415C9C90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en-US" sz="1700"/>
              <a:t>AO1: Develop ideas through investigations, demonstrating critical understanding of sources. </a:t>
            </a:r>
          </a:p>
          <a:p>
            <a:pPr marL="0" indent="0">
              <a:buNone/>
            </a:pPr>
            <a:r>
              <a:rPr lang="en-US" sz="1700"/>
              <a:t>• AO2: Refine work by exploring ideas, selecting and experimenting with appropriate media, materials, techniques and processes. </a:t>
            </a:r>
          </a:p>
          <a:p>
            <a:pPr marL="0" indent="0">
              <a:buNone/>
            </a:pPr>
            <a:r>
              <a:rPr lang="en-US" sz="1700"/>
              <a:t>• AO3: Record ideas, observations and insights relevant to intentions as work progresses. </a:t>
            </a:r>
          </a:p>
          <a:p>
            <a:pPr marL="0" indent="0">
              <a:buNone/>
            </a:pPr>
            <a:r>
              <a:rPr lang="en-US" sz="1700"/>
              <a:t>• AO4: Present a personal and meaningful response that realises intentions and demonstrates understanding of visual language.</a:t>
            </a:r>
            <a:endParaRPr lang="en-GB" sz="170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Exposition Art Blog: Peter Lanyon abstract landscape">
            <a:extLst>
              <a:ext uri="{FF2B5EF4-FFF2-40B4-BE49-F238E27FC236}">
                <a16:creationId xmlns:a16="http://schemas.microsoft.com/office/drawing/2014/main" id="{FE6685FF-89A6-4F05-9500-6DC409B9CA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18" b="3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Video 5">
            <a:hlinkClick r:id="" action="ppaction://media"/>
            <a:extLst>
              <a:ext uri="{FF2B5EF4-FFF2-40B4-BE49-F238E27FC236}">
                <a16:creationId xmlns:a16="http://schemas.microsoft.com/office/drawing/2014/main" id="{1A6FAD27-12F8-4AB0-A266-4EA4B69B3D6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  <p:ext uri="{42D2F446-02D8-4167-A562-619A0277C38B}">
                <p15:isNarration xmlns:p15="http://schemas.microsoft.com/office/powerpoint/2012/main" val="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06000" y="5143500"/>
            <a:ext cx="2285999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96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968"/>
    </mc:Choice>
    <mc:Fallback xmlns="">
      <p:transition spd="slow" advTm="1229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5BB61F-AB4F-43CB-8FCE-9B23C7309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US" sz="4000"/>
              <a:t>How to get a grade 9</a:t>
            </a:r>
            <a:endParaRPr lang="en-GB" sz="4000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F91D55-4764-4F79-B008-BD419F697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en-GB" sz="2000">
                <a:hlinkClick r:id="rId4"/>
              </a:rPr>
              <a:t>https://www.youtube.com/channel/UCKagHi4tnRi3ILoE9Y2e7Wg</a:t>
            </a:r>
            <a:endParaRPr lang="en-GB" sz="2000"/>
          </a:p>
          <a:p>
            <a:endParaRPr lang="en-GB" sz="2000"/>
          </a:p>
          <a:p>
            <a:r>
              <a:rPr lang="en-GB" sz="2000"/>
              <a:t>There are a lot of You Tube videos by past pupils who have been awarded a Grade 9.</a:t>
            </a:r>
          </a:p>
          <a:p>
            <a:endParaRPr lang="en-GB" sz="2000"/>
          </a:p>
          <a:p>
            <a:r>
              <a:rPr lang="en-GB" sz="2000"/>
              <a:t>Watch some of these to get some inspiration for your GCSE work.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Peter Lanyon | Sea inspired art, Abstract art painting, Art">
            <a:extLst>
              <a:ext uri="{FF2B5EF4-FFF2-40B4-BE49-F238E27FC236}">
                <a16:creationId xmlns:a16="http://schemas.microsoft.com/office/drawing/2014/main" id="{09DC349A-EE6B-49EF-B5DD-9873540C0C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5" r="19387" b="-2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Video 4">
            <a:hlinkClick r:id="" action="ppaction://media"/>
            <a:extLst>
              <a:ext uri="{FF2B5EF4-FFF2-40B4-BE49-F238E27FC236}">
                <a16:creationId xmlns:a16="http://schemas.microsoft.com/office/drawing/2014/main" id="{6D2070F7-3C64-42B2-9B30-7F295636352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  <p:ext uri="{42D2F446-02D8-4167-A562-619A0277C38B}">
                <p15:isNarration xmlns:p15="http://schemas.microsoft.com/office/powerpoint/2012/main" val="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06000" y="5143500"/>
            <a:ext cx="2285999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00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851"/>
    </mc:Choice>
    <mc:Fallback xmlns="">
      <p:transition spd="slow" advTm="398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50D20F-228E-476D-AF9E-D40FE3850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US" sz="3700"/>
              <a:t>Your Summer Holiday Task</a:t>
            </a:r>
            <a:endParaRPr lang="en-GB" sz="3700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EBE46-8B9C-493A-94D6-B3733372A5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212" y="2272015"/>
            <a:ext cx="4559425" cy="1960594"/>
          </a:xfrm>
        </p:spPr>
        <p:txBody>
          <a:bodyPr anchor="ctr">
            <a:normAutofit/>
          </a:bodyPr>
          <a:lstStyle/>
          <a:p>
            <a:r>
              <a:rPr lang="en-GB" sz="2000" dirty="0">
                <a:hlinkClick r:id="rId5"/>
              </a:rPr>
              <a:t>https://www.youtube.com/watch?v=hyU9jb3KdY4&amp;t=6s</a:t>
            </a:r>
            <a:endParaRPr lang="en-GB" sz="2000" dirty="0"/>
          </a:p>
          <a:p>
            <a:r>
              <a:rPr lang="en-GB" sz="2000" dirty="0"/>
              <a:t>Watch this You Tube Clip and follow the instructions to create a double page of work.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A total immersion within the landscape' | Apollo Magazine">
            <a:extLst>
              <a:ext uri="{FF2B5EF4-FFF2-40B4-BE49-F238E27FC236}">
                <a16:creationId xmlns:a16="http://schemas.microsoft.com/office/drawing/2014/main" id="{2F9BAA4A-CA5C-4DA8-A828-143665730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8" r="13774" b="1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nline Media 3" title="TOP TIPS how to create TEXTURE in your artwork [art sketchbooks]">
            <a:hlinkClick r:id="" action="ppaction://media"/>
            <a:extLst>
              <a:ext uri="{FF2B5EF4-FFF2-40B4-BE49-F238E27FC236}">
                <a16:creationId xmlns:a16="http://schemas.microsoft.com/office/drawing/2014/main" id="{BD10FA96-7CC3-4FFD-858E-FC3D0BB1535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788802" y="4119068"/>
            <a:ext cx="4240989" cy="2385556"/>
          </a:xfrm>
          <a:prstGeom prst="rect">
            <a:avLst/>
          </a:prstGeom>
        </p:spPr>
      </p:pic>
      <p:pic>
        <p:nvPicPr>
          <p:cNvPr id="5" name="Video 4">
            <a:hlinkClick r:id="" action="ppaction://media"/>
            <a:extLst>
              <a:ext uri="{FF2B5EF4-FFF2-40B4-BE49-F238E27FC236}">
                <a16:creationId xmlns:a16="http://schemas.microsoft.com/office/drawing/2014/main" id="{31335F8B-45E1-42DE-8B35-57304CD410E3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  <p:ext uri="{42D2F446-02D8-4167-A562-619A0277C38B}">
                <p15:isNarration xmlns:p15="http://schemas.microsoft.com/office/powerpoint/2012/main" val="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906000" y="5143500"/>
            <a:ext cx="2285999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42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915"/>
    </mc:Choice>
    <mc:Fallback xmlns="">
      <p:transition spd="slow" advTm="209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5F54C9FA637F4A952F4E42F918862E" ma:contentTypeVersion="10" ma:contentTypeDescription="Create a new document." ma:contentTypeScope="" ma:versionID="79f28c35cc159a10f210965f06a78ec1">
  <xsd:schema xmlns:xsd="http://www.w3.org/2001/XMLSchema" xmlns:xs="http://www.w3.org/2001/XMLSchema" xmlns:p="http://schemas.microsoft.com/office/2006/metadata/properties" xmlns:ns2="c3307973-a6da-4613-8d49-a43427016b2b" xmlns:ns3="a5ff2be6-0f37-43f7-9cbe-e34d040ab76e" targetNamespace="http://schemas.microsoft.com/office/2006/metadata/properties" ma:root="true" ma:fieldsID="01821afe6829822846481fe5b96c6521" ns2:_="" ns3:_="">
    <xsd:import namespace="c3307973-a6da-4613-8d49-a43427016b2b"/>
    <xsd:import namespace="a5ff2be6-0f37-43f7-9cbe-e34d040ab7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307973-a6da-4613-8d49-a43427016b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ff2be6-0f37-43f7-9cbe-e34d040ab76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AC8BE4E-9061-4FED-B29E-0A233BDD4D65}">
  <ds:schemaRefs>
    <ds:schemaRef ds:uri="http://schemas.microsoft.com/office/2006/metadata/properties"/>
    <ds:schemaRef ds:uri="http://schemas.microsoft.com/office/2006/documentManagement/types"/>
    <ds:schemaRef ds:uri="c3307973-a6da-4613-8d49-a43427016b2b"/>
    <ds:schemaRef ds:uri="http://purl.org/dc/dcmitype/"/>
    <ds:schemaRef ds:uri="http://purl.org/dc/terms/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a5ff2be6-0f37-43f7-9cbe-e34d040ab76e"/>
  </ds:schemaRefs>
</ds:datastoreItem>
</file>

<file path=customXml/itemProps2.xml><?xml version="1.0" encoding="utf-8"?>
<ds:datastoreItem xmlns:ds="http://schemas.openxmlformats.org/officeDocument/2006/customXml" ds:itemID="{227226A3-109A-404C-AAB2-C3E6B0FED3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826D36D-D0D8-4D15-AF85-9F5CF670C3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307973-a6da-4613-8d49-a43427016b2b"/>
    <ds:schemaRef ds:uri="a5ff2be6-0f37-43f7-9cbe-e34d040ab7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339</Words>
  <Application>Microsoft Office PowerPoint</Application>
  <PresentationFormat>Widescreen</PresentationFormat>
  <Paragraphs>36</Paragraphs>
  <Slides>6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GCSE Art &amp; Design</vt:lpstr>
      <vt:lpstr>Assessments – What you have to do.</vt:lpstr>
      <vt:lpstr>PowerPoint Presentation</vt:lpstr>
      <vt:lpstr>Assessment Objectives</vt:lpstr>
      <vt:lpstr>How to get a grade 9</vt:lpstr>
      <vt:lpstr>Your Summer Holiday Task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GCSE Art &amp; Design</dc:title>
  <dc:creator>Adam Mitchell</dc:creator>
  <cp:lastModifiedBy>Mr P Denton</cp:lastModifiedBy>
  <cp:revision>2</cp:revision>
  <dcterms:created xsi:type="dcterms:W3CDTF">2020-07-06T11:36:50Z</dcterms:created>
  <dcterms:modified xsi:type="dcterms:W3CDTF">2020-07-07T08:59:26Z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0x0101006E5F54C9FA637F4A952F4E42F918862E</vt:lpwstr>
  </property>
</Properties>
</file>