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5" r:id="rId4"/>
    <p:sldId id="276" r:id="rId5"/>
    <p:sldId id="273" r:id="rId6"/>
    <p:sldId id="259" r:id="rId7"/>
    <p:sldId id="260"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E46837-D55F-400D-B8DB-93CD9EC33223}"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57307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E46837-D55F-400D-B8DB-93CD9EC33223}"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408593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E46837-D55F-400D-B8DB-93CD9EC33223}"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298700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E46837-D55F-400D-B8DB-93CD9EC33223}"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93188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E46837-D55F-400D-B8DB-93CD9EC33223}"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347860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E46837-D55F-400D-B8DB-93CD9EC33223}" type="datetimeFigureOut">
              <a:rPr lang="en-GB" smtClean="0"/>
              <a:t>22/01/2020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291614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E46837-D55F-400D-B8DB-93CD9EC33223}" type="datetimeFigureOut">
              <a:rPr lang="en-GB" smtClean="0"/>
              <a:t>22/01/2020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246586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E46837-D55F-400D-B8DB-93CD9EC33223}" type="datetimeFigureOut">
              <a:rPr lang="en-GB" smtClean="0"/>
              <a:t>22/01/2020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103981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46837-D55F-400D-B8DB-93CD9EC33223}" type="datetimeFigureOut">
              <a:rPr lang="en-GB" smtClean="0"/>
              <a:t>22/01/2020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158130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E46837-D55F-400D-B8DB-93CD9EC33223}" type="datetimeFigureOut">
              <a:rPr lang="en-GB" smtClean="0"/>
              <a:t>22/01/2020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4292421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E46837-D55F-400D-B8DB-93CD9EC33223}" type="datetimeFigureOut">
              <a:rPr lang="en-GB" smtClean="0"/>
              <a:t>22/01/2020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09A4E-D78C-4E73-8E3A-252E9DF1339A}" type="slidenum">
              <a:rPr lang="en-GB" smtClean="0"/>
              <a:t>‹#›</a:t>
            </a:fld>
            <a:endParaRPr lang="en-GB"/>
          </a:p>
        </p:txBody>
      </p:sp>
    </p:spTree>
    <p:extLst>
      <p:ext uri="{BB962C8B-B14F-4D97-AF65-F5344CB8AC3E}">
        <p14:creationId xmlns:p14="http://schemas.microsoft.com/office/powerpoint/2010/main" val="222235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46837-D55F-400D-B8DB-93CD9EC33223}" type="datetimeFigureOut">
              <a:rPr lang="en-GB" smtClean="0"/>
              <a:t>22/01/2020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09A4E-D78C-4E73-8E3A-252E9DF1339A}" type="slidenum">
              <a:rPr lang="en-GB" smtClean="0"/>
              <a:t>‹#›</a:t>
            </a:fld>
            <a:endParaRPr lang="en-GB"/>
          </a:p>
        </p:txBody>
      </p:sp>
    </p:spTree>
    <p:extLst>
      <p:ext uri="{BB962C8B-B14F-4D97-AF65-F5344CB8AC3E}">
        <p14:creationId xmlns:p14="http://schemas.microsoft.com/office/powerpoint/2010/main" val="3051540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bc.com/news/science-environment-51123638"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5PTwWcAXd9Q" TargetMode="External"/><Relationship Id="rId2" Type="http://schemas.openxmlformats.org/officeDocument/2006/relationships/hyperlink" Target="https://t.co/9TAu6P9ep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t.co/9TAu6P9ep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7775" y="457200"/>
            <a:ext cx="10465723" cy="6278642"/>
          </a:xfrm>
          <a:prstGeom prst="rect">
            <a:avLst/>
          </a:prstGeom>
          <a:noFill/>
        </p:spPr>
        <p:txBody>
          <a:bodyPr wrap="square" rtlCol="0">
            <a:spAutoFit/>
          </a:bodyPr>
          <a:lstStyle/>
          <a:p>
            <a:r>
              <a:rPr lang="en-GB" sz="3600" dirty="0" smtClean="0"/>
              <a:t>Spring Term </a:t>
            </a:r>
          </a:p>
          <a:p>
            <a:r>
              <a:rPr lang="en-GB" sz="6600" dirty="0" smtClean="0"/>
              <a:t>Week commencing </a:t>
            </a:r>
            <a:r>
              <a:rPr lang="en-GB" sz="6600" dirty="0" smtClean="0"/>
              <a:t>20</a:t>
            </a:r>
            <a:r>
              <a:rPr lang="en-GB" sz="6600" baseline="30000" dirty="0" smtClean="0"/>
              <a:t>th</a:t>
            </a:r>
            <a:r>
              <a:rPr lang="en-GB" sz="6600" dirty="0" smtClean="0"/>
              <a:t> January </a:t>
            </a:r>
            <a:r>
              <a:rPr lang="en-GB" sz="6600" dirty="0" smtClean="0"/>
              <a:t>2020</a:t>
            </a:r>
            <a:r>
              <a:rPr lang="en-GB" sz="6600" dirty="0" smtClean="0"/>
              <a:t>.</a:t>
            </a:r>
          </a:p>
          <a:p>
            <a:endParaRPr lang="en-GB" sz="6600" dirty="0"/>
          </a:p>
          <a:p>
            <a:r>
              <a:rPr lang="en-GB" sz="6600" dirty="0" smtClean="0"/>
              <a:t>Sir David Attenborough BBC</a:t>
            </a:r>
          </a:p>
          <a:p>
            <a:r>
              <a:rPr lang="en-GB" sz="6600" dirty="0" smtClean="0"/>
              <a:t>Interview.</a:t>
            </a:r>
            <a:r>
              <a:rPr lang="en-GB" sz="6600" dirty="0" smtClean="0"/>
              <a:t> </a:t>
            </a:r>
            <a:endParaRPr lang="en-GB" sz="6600" dirty="0" smtClean="0"/>
          </a:p>
          <a:p>
            <a:endParaRPr lang="en-GB" sz="3600" dirty="0"/>
          </a:p>
        </p:txBody>
      </p:sp>
    </p:spTree>
    <p:extLst>
      <p:ext uri="{BB962C8B-B14F-4D97-AF65-F5344CB8AC3E}">
        <p14:creationId xmlns:p14="http://schemas.microsoft.com/office/powerpoint/2010/main" val="4163064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732" y="0"/>
            <a:ext cx="2518921" cy="701730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a:ln>
            <a:solidFill>
              <a:schemeClr val="tx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24" name="TextBox 23"/>
          <p:cNvSpPr txBox="1"/>
          <p:nvPr/>
        </p:nvSpPr>
        <p:spPr>
          <a:xfrm>
            <a:off x="148076" y="8884"/>
            <a:ext cx="2327834" cy="7386638"/>
          </a:xfrm>
          <a:prstGeom prst="rect">
            <a:avLst/>
          </a:prstGeom>
          <a:noFill/>
        </p:spPr>
        <p:txBody>
          <a:bodyPr wrap="square" rtlCol="0">
            <a:spAutoFit/>
          </a:bodyPr>
          <a:lstStyle/>
          <a:p>
            <a:r>
              <a:rPr lang="en-GB" sz="2000" dirty="0">
                <a:latin typeface="Comic Sans MS" panose="030F0702030302020204" pitchFamily="66" charset="0"/>
              </a:rPr>
              <a:t>How does this news event/situation</a:t>
            </a:r>
          </a:p>
          <a:p>
            <a:r>
              <a:rPr lang="en-GB" sz="2000" dirty="0">
                <a:latin typeface="Comic Sans MS" panose="030F0702030302020204" pitchFamily="66" charset="0"/>
              </a:rPr>
              <a:t>make you feel? </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Do you see kindness , equality and justice here? </a:t>
            </a:r>
          </a:p>
          <a:p>
            <a:r>
              <a:rPr lang="en-GB" sz="2000" dirty="0" smtClean="0">
                <a:latin typeface="Comic Sans MS" panose="030F0702030302020204" pitchFamily="66" charset="0"/>
              </a:rPr>
              <a:t>What do you think is good here?</a:t>
            </a:r>
          </a:p>
          <a:p>
            <a:endParaRPr lang="en-GB" sz="2000" dirty="0">
              <a:latin typeface="Comic Sans MS" panose="030F0702030302020204" pitchFamily="66" charset="0"/>
            </a:endParaRPr>
          </a:p>
          <a:p>
            <a:r>
              <a:rPr lang="en-GB" sz="2000" dirty="0" smtClean="0">
                <a:latin typeface="Comic Sans MS" panose="030F0702030302020204" pitchFamily="66" charset="0"/>
              </a:rPr>
              <a:t>Is there any thing unjust, unfair or wrong about this situation?</a:t>
            </a:r>
          </a:p>
          <a:p>
            <a:r>
              <a:rPr lang="en-GB" sz="2000" dirty="0" smtClean="0">
                <a:latin typeface="Comic Sans MS" panose="030F0702030302020204" pitchFamily="66" charset="0"/>
              </a:rPr>
              <a:t>What do you think is wrong here?</a:t>
            </a:r>
          </a:p>
          <a:p>
            <a:endParaRPr lang="en-GB" sz="2000" dirty="0" smtClean="0">
              <a:latin typeface="Comic Sans MS" panose="030F0702030302020204" pitchFamily="66" charset="0"/>
            </a:endParaRPr>
          </a:p>
          <a:p>
            <a:endParaRPr lang="en-GB" sz="1400" dirty="0" smtClean="0">
              <a:solidFill>
                <a:srgbClr val="FF0000"/>
              </a:solidFill>
            </a:endParaRPr>
          </a:p>
        </p:txBody>
      </p:sp>
      <p:sp>
        <p:nvSpPr>
          <p:cNvPr id="4" name="TextBox 3"/>
          <p:cNvSpPr txBox="1"/>
          <p:nvPr/>
        </p:nvSpPr>
        <p:spPr>
          <a:xfrm>
            <a:off x="9599347" y="8884"/>
            <a:ext cx="2555309" cy="6740307"/>
          </a:xfrm>
          <a:prstGeom prst="rect">
            <a:avLst/>
          </a:prstGeom>
          <a:solidFill>
            <a:schemeClr val="accent6">
              <a:lumMod val="40000"/>
              <a:lumOff val="60000"/>
            </a:schemeClr>
          </a:solidFill>
          <a:ln w="12700">
            <a:solidFill>
              <a:schemeClr val="tx1"/>
            </a:solidFill>
          </a:ln>
        </p:spPr>
        <p:txBody>
          <a:bodyPr wrap="square" rtlCol="0">
            <a:spAutoFit/>
          </a:bodyPr>
          <a:lstStyle/>
          <a:p>
            <a:r>
              <a:rPr lang="en-GB" sz="2400" dirty="0" smtClean="0">
                <a:latin typeface="Comic Sans MS" panose="030F0702030302020204" pitchFamily="66" charset="0"/>
              </a:rPr>
              <a:t>What positive qualities and values should this situation arouse in us as people who care about the needs of others?</a:t>
            </a:r>
          </a:p>
          <a:p>
            <a:endParaRPr lang="en-GB" sz="2400" dirty="0">
              <a:latin typeface="Comic Sans MS" panose="030F0702030302020204" pitchFamily="66" charset="0"/>
            </a:endParaRPr>
          </a:p>
          <a:p>
            <a:r>
              <a:rPr lang="en-GB" sz="2400" dirty="0" smtClean="0">
                <a:latin typeface="Comic Sans MS" panose="030F0702030302020204" pitchFamily="66" charset="0"/>
              </a:rPr>
              <a:t>Empathy?                      </a:t>
            </a:r>
            <a:r>
              <a:rPr lang="en-GB" sz="2400" dirty="0">
                <a:latin typeface="Comic Sans MS" panose="030F0702030302020204" pitchFamily="66" charset="0"/>
              </a:rPr>
              <a:t>Mercy?                  Compassion?            Kindness?</a:t>
            </a:r>
          </a:p>
          <a:p>
            <a:r>
              <a:rPr lang="en-GB" sz="2400" dirty="0">
                <a:latin typeface="Comic Sans MS" panose="030F0702030302020204" pitchFamily="66" charset="0"/>
              </a:rPr>
              <a:t>Love?                                         Accountability?                          Forgiveness?    </a:t>
            </a:r>
          </a:p>
          <a:p>
            <a:r>
              <a:rPr lang="en-GB" sz="2400" dirty="0" smtClean="0">
                <a:latin typeface="Comic Sans MS" panose="030F0702030302020204" pitchFamily="66" charset="0"/>
              </a:rPr>
              <a:t>Hope</a:t>
            </a:r>
            <a:r>
              <a:rPr lang="en-GB" sz="2400" dirty="0">
                <a:latin typeface="Comic Sans MS" panose="030F0702030302020204" pitchFamily="66" charset="0"/>
              </a:rPr>
              <a:t>? </a:t>
            </a:r>
            <a:endParaRPr lang="en-GB" sz="2400" dirty="0" smtClean="0">
              <a:latin typeface="Comic Sans MS" panose="030F0702030302020204" pitchFamily="66" charset="0"/>
            </a:endParaRPr>
          </a:p>
          <a:p>
            <a:r>
              <a:rPr lang="en-GB" sz="2400" dirty="0" smtClean="0">
                <a:latin typeface="Comic Sans MS" panose="030F0702030302020204" pitchFamily="66" charset="0"/>
              </a:rPr>
              <a:t>Faith?                 </a:t>
            </a:r>
            <a:r>
              <a:rPr lang="en-GB" dirty="0" smtClean="0">
                <a:latin typeface="Comic Sans MS" panose="030F0702030302020204" pitchFamily="66" charset="0"/>
              </a:rPr>
              <a:t>                                                              </a:t>
            </a:r>
            <a:endParaRPr lang="en-GB" dirty="0">
              <a:latin typeface="Comic Sans MS" panose="030F0702030302020204" pitchFamily="66" charset="0"/>
            </a:endParaRPr>
          </a:p>
        </p:txBody>
      </p:sp>
      <p:sp>
        <p:nvSpPr>
          <p:cNvPr id="5" name="Rectangle 4"/>
          <p:cNvSpPr/>
          <p:nvPr/>
        </p:nvSpPr>
        <p:spPr>
          <a:xfrm>
            <a:off x="3152053" y="3244334"/>
            <a:ext cx="5887894" cy="646331"/>
          </a:xfrm>
          <a:prstGeom prst="rect">
            <a:avLst/>
          </a:prstGeom>
        </p:spPr>
        <p:txBody>
          <a:bodyPr wrap="none">
            <a:spAutoFit/>
          </a:bodyPr>
          <a:lstStyle/>
          <a:p>
            <a:r>
              <a:rPr lang="en-GB" dirty="0">
                <a:hlinkClick r:id="rId2"/>
              </a:rPr>
              <a:t>https://</a:t>
            </a:r>
            <a:r>
              <a:rPr lang="en-GB" dirty="0" smtClean="0">
                <a:hlinkClick r:id="rId2"/>
              </a:rPr>
              <a:t>www.bbc.com/news/science-environment-51123638</a:t>
            </a:r>
            <a:endParaRPr lang="en-GB" dirty="0" smtClean="0"/>
          </a:p>
          <a:p>
            <a:endParaRPr lang="en-GB" dirty="0"/>
          </a:p>
        </p:txBody>
      </p:sp>
    </p:spTree>
    <p:extLst>
      <p:ext uri="{BB962C8B-B14F-4D97-AF65-F5344CB8AC3E}">
        <p14:creationId xmlns:p14="http://schemas.microsoft.com/office/powerpoint/2010/main" val="3285620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70407" y="104546"/>
          <a:ext cx="11612880" cy="5242560"/>
        </p:xfrm>
        <a:graphic>
          <a:graphicData uri="http://schemas.openxmlformats.org/drawingml/2006/table">
            <a:tbl>
              <a:tblPr firstRow="1" bandRow="1">
                <a:tableStyleId>{5940675A-B579-460E-94D1-54222C63F5DA}</a:tableStyleId>
              </a:tblPr>
              <a:tblGrid>
                <a:gridCol w="5806440">
                  <a:extLst>
                    <a:ext uri="{9D8B030D-6E8A-4147-A177-3AD203B41FA5}">
                      <a16:colId xmlns:a16="http://schemas.microsoft.com/office/drawing/2014/main" val="3892715243"/>
                    </a:ext>
                  </a:extLst>
                </a:gridCol>
                <a:gridCol w="5806440">
                  <a:extLst>
                    <a:ext uri="{9D8B030D-6E8A-4147-A177-3AD203B41FA5}">
                      <a16:colId xmlns:a16="http://schemas.microsoft.com/office/drawing/2014/main" val="3083500837"/>
                    </a:ext>
                  </a:extLst>
                </a:gridCol>
              </a:tblGrid>
              <a:tr h="370840">
                <a:tc>
                  <a:txBody>
                    <a:bodyPr/>
                    <a:lstStyle/>
                    <a:p>
                      <a:r>
                        <a:rPr lang="en-GB" sz="2000" b="1" dirty="0" smtClean="0">
                          <a:solidFill>
                            <a:srgbClr val="FF0000"/>
                          </a:solidFill>
                        </a:rPr>
                        <a:t>S</a:t>
                      </a:r>
                      <a:r>
                        <a:rPr lang="en-GB" sz="2000" dirty="0" smtClean="0"/>
                        <a:t>cripture.   What does God say?</a:t>
                      </a:r>
                    </a:p>
                  </a:txBody>
                  <a:tcPr/>
                </a:tc>
                <a:tc>
                  <a:txBody>
                    <a:bodyPr/>
                    <a:lstStyle/>
                    <a:p>
                      <a:r>
                        <a:rPr lang="en-GB" sz="2000" dirty="0" smtClean="0"/>
                        <a:t>Put Your Faith Into Action. </a:t>
                      </a:r>
                      <a:r>
                        <a:rPr lang="en-GB" sz="2000" dirty="0" smtClean="0">
                          <a:solidFill>
                            <a:srgbClr val="FF0000"/>
                          </a:solidFill>
                        </a:rPr>
                        <a:t>What can YOU do?</a:t>
                      </a:r>
                      <a:endParaRPr lang="en-GB" sz="2000" dirty="0">
                        <a:solidFill>
                          <a:srgbClr val="FF0000"/>
                        </a:solidFill>
                      </a:endParaRPr>
                    </a:p>
                  </a:txBody>
                  <a:tcPr/>
                </a:tc>
                <a:extLst>
                  <a:ext uri="{0D108BD9-81ED-4DB2-BD59-A6C34878D82A}">
                    <a16:rowId xmlns:a16="http://schemas.microsoft.com/office/drawing/2014/main" val="3153856170"/>
                  </a:ext>
                </a:extLst>
              </a:tr>
              <a:tr h="370840">
                <a:tc>
                  <a:txBody>
                    <a:bodyPr/>
                    <a:lstStyle/>
                    <a:p>
                      <a:r>
                        <a:rPr lang="en-GB" dirty="0" smtClean="0"/>
                        <a:t>“You </a:t>
                      </a:r>
                      <a:r>
                        <a:rPr lang="en-GB" i="1" dirty="0" smtClean="0"/>
                        <a:t>shall</a:t>
                      </a:r>
                      <a:r>
                        <a:rPr lang="en-GB" dirty="0" smtClean="0"/>
                        <a:t> not pollute the land…”</a:t>
                      </a:r>
                    </a:p>
                    <a:p>
                      <a:r>
                        <a:rPr lang="en-GB" dirty="0" smtClean="0"/>
                        <a:t>                                     Numbers 35:33</a:t>
                      </a:r>
                    </a:p>
                    <a:p>
                      <a:endParaRPr lang="en-GB" dirty="0" smtClean="0"/>
                    </a:p>
                    <a:p>
                      <a:r>
                        <a:rPr lang="en-GB" dirty="0" smtClean="0"/>
                        <a:t>“The land must not be sold permanently , because the land is mine and you are but ….my tenants.”</a:t>
                      </a:r>
                    </a:p>
                    <a:p>
                      <a:r>
                        <a:rPr lang="en-GB" dirty="0" smtClean="0"/>
                        <a:t>              Leviticus 25 :23-24</a:t>
                      </a:r>
                    </a:p>
                    <a:p>
                      <a:endParaRPr lang="en-GB" dirty="0" smtClean="0"/>
                    </a:p>
                    <a:p>
                      <a:r>
                        <a:rPr lang="en-GB" dirty="0" smtClean="0"/>
                        <a:t>“I brought you into a fertile land to eat its fruit and rich produce. But you came and defiled my land and made its inheritance detestable.”</a:t>
                      </a:r>
                    </a:p>
                    <a:p>
                      <a:r>
                        <a:rPr lang="en-GB" dirty="0" smtClean="0"/>
                        <a:t>       Jeremiah 2:7</a:t>
                      </a:r>
                    </a:p>
                    <a:p>
                      <a:endParaRPr lang="en-GB" dirty="0" smtClean="0"/>
                    </a:p>
                    <a:p>
                      <a:r>
                        <a:rPr lang="en-GB" sz="1600" i="1" dirty="0" smtClean="0">
                          <a:solidFill>
                            <a:srgbClr val="FF0000"/>
                          </a:solidFill>
                        </a:rPr>
                        <a:t>“We do not own the world, we are caretakers of it. It has been entrusted to us so future generations can enjoy it and be sustained by it. Yet through our lack of respect and greed we have, through our actions, destroyed the beautiful gift God has given to us. God’s message to us through scripture is clear, we must “not pollute the land.” Future generations depend on us to be careful tenants.”</a:t>
                      </a:r>
                    </a:p>
                  </a:txBody>
                  <a:tcPr>
                    <a:solidFill>
                      <a:schemeClr val="accent4">
                        <a:lumMod val="20000"/>
                        <a:lumOff val="80000"/>
                      </a:schemeClr>
                    </a:solidFill>
                  </a:tcPr>
                </a:tc>
                <a:tc>
                  <a:txBody>
                    <a:bodyPr/>
                    <a:lstStyle/>
                    <a:p>
                      <a:endParaRPr lang="en-GB" sz="2000" dirty="0"/>
                    </a:p>
                  </a:txBody>
                  <a:tcPr>
                    <a:solidFill>
                      <a:schemeClr val="accent5">
                        <a:lumMod val="40000"/>
                        <a:lumOff val="60000"/>
                      </a:schemeClr>
                    </a:solidFill>
                  </a:tcPr>
                </a:tc>
                <a:extLst>
                  <a:ext uri="{0D108BD9-81ED-4DB2-BD59-A6C34878D82A}">
                    <a16:rowId xmlns:a16="http://schemas.microsoft.com/office/drawing/2014/main" val="799559819"/>
                  </a:ext>
                </a:extLst>
              </a:tr>
            </a:tbl>
          </a:graphicData>
        </a:graphic>
      </p:graphicFrame>
      <p:sp>
        <p:nvSpPr>
          <p:cNvPr id="7" name="TextBox 6"/>
          <p:cNvSpPr txBox="1"/>
          <p:nvPr/>
        </p:nvSpPr>
        <p:spPr>
          <a:xfrm>
            <a:off x="270407" y="5358258"/>
            <a:ext cx="11612880" cy="1231106"/>
          </a:xfrm>
          <a:prstGeom prst="rect">
            <a:avLst/>
          </a:prstGeom>
          <a:solidFill>
            <a:schemeClr val="accent6">
              <a:lumMod val="60000"/>
              <a:lumOff val="40000"/>
            </a:schemeClr>
          </a:solidFill>
          <a:ln>
            <a:solidFill>
              <a:schemeClr val="tx1"/>
            </a:solidFill>
          </a:ln>
        </p:spPr>
        <p:txBody>
          <a:bodyPr wrap="square" rtlCol="0">
            <a:spAutoFit/>
          </a:bodyPr>
          <a:lstStyle/>
          <a:p>
            <a:r>
              <a:rPr lang="en-GB" sz="2000" dirty="0" smtClean="0">
                <a:solidFill>
                  <a:srgbClr val="FF0000"/>
                </a:solidFill>
              </a:rPr>
              <a:t>Prayer</a:t>
            </a:r>
          </a:p>
          <a:p>
            <a:r>
              <a:rPr lang="en-GB" dirty="0" smtClean="0"/>
              <a:t>We </a:t>
            </a:r>
            <a:r>
              <a:rPr lang="en-GB" b="1" dirty="0"/>
              <a:t>pray</a:t>
            </a:r>
            <a:r>
              <a:rPr lang="en-GB" dirty="0"/>
              <a:t> for all human beings, that we will be filled with a spirit of concern for the future of our </a:t>
            </a:r>
            <a:r>
              <a:rPr lang="en-GB" b="1" dirty="0"/>
              <a:t>environment</a:t>
            </a:r>
            <a:r>
              <a:rPr lang="en-GB" dirty="0"/>
              <a:t>; bring an end to the exploitation of the earth's scarce resources; and live as responsible stewards protecting and respecting this gift of creation God has placed in our hands.</a:t>
            </a:r>
            <a:endParaRPr lang="en-GB" sz="2000" dirty="0" smtClean="0"/>
          </a:p>
        </p:txBody>
      </p:sp>
      <p:sp>
        <p:nvSpPr>
          <p:cNvPr id="3" name="Rectangle 2"/>
          <p:cNvSpPr/>
          <p:nvPr/>
        </p:nvSpPr>
        <p:spPr>
          <a:xfrm>
            <a:off x="4178288" y="92135"/>
            <a:ext cx="3254578" cy="502702"/>
          </a:xfrm>
          <a:prstGeom prst="rect">
            <a:avLst/>
          </a:prstGeom>
        </p:spPr>
        <p:txBody>
          <a:bodyPr wrap="square">
            <a:spAutoFit/>
          </a:bodyPr>
          <a:lstStyle/>
          <a:p>
            <a:endParaRPr lang="en-GB" sz="4000" baseline="30000" dirty="0">
              <a:solidFill>
                <a:srgbClr val="FF0000"/>
              </a:solidFill>
            </a:endParaRPr>
          </a:p>
        </p:txBody>
      </p:sp>
      <p:sp>
        <p:nvSpPr>
          <p:cNvPr id="4" name="TextBox 3"/>
          <p:cNvSpPr txBox="1"/>
          <p:nvPr/>
        </p:nvSpPr>
        <p:spPr>
          <a:xfrm>
            <a:off x="6231409" y="685742"/>
            <a:ext cx="5080958" cy="369332"/>
          </a:xfrm>
          <a:prstGeom prst="rect">
            <a:avLst/>
          </a:prstGeom>
          <a:noFill/>
        </p:spPr>
        <p:txBody>
          <a:bodyPr wrap="square" rtlCol="0">
            <a:spAutoFit/>
          </a:bodyPr>
          <a:lstStyle/>
          <a:p>
            <a:endParaRPr lang="en-GB" dirty="0"/>
          </a:p>
        </p:txBody>
      </p:sp>
      <p:sp>
        <p:nvSpPr>
          <p:cNvPr id="5" name="Rectangle 4"/>
          <p:cNvSpPr/>
          <p:nvPr/>
        </p:nvSpPr>
        <p:spPr>
          <a:xfrm>
            <a:off x="6274545" y="607248"/>
            <a:ext cx="5323282" cy="4401205"/>
          </a:xfrm>
          <a:prstGeom prst="rect">
            <a:avLst/>
          </a:prstGeom>
        </p:spPr>
        <p:txBody>
          <a:bodyPr wrap="square">
            <a:spAutoFit/>
          </a:bodyPr>
          <a:lstStyle/>
          <a:p>
            <a:r>
              <a:rPr lang="en-GB" sz="2000" dirty="0"/>
              <a:t>1.Energy Conservation . Turn everything off to reduce your carbon footprint.</a:t>
            </a:r>
          </a:p>
          <a:p>
            <a:r>
              <a:rPr lang="en-GB" sz="2000" dirty="0" smtClean="0"/>
              <a:t>2.Don’t </a:t>
            </a:r>
            <a:r>
              <a:rPr lang="en-GB" sz="2000" dirty="0"/>
              <a:t>waste food.</a:t>
            </a:r>
          </a:p>
          <a:p>
            <a:r>
              <a:rPr lang="en-GB" sz="2000" dirty="0"/>
              <a:t> </a:t>
            </a:r>
            <a:r>
              <a:rPr lang="en-GB" sz="2000" dirty="0" smtClean="0"/>
              <a:t>3.Recycle everything</a:t>
            </a:r>
            <a:r>
              <a:rPr lang="en-GB" sz="2000" dirty="0"/>
              <a:t>.</a:t>
            </a:r>
          </a:p>
          <a:p>
            <a:r>
              <a:rPr lang="en-GB" sz="2000" dirty="0" smtClean="0"/>
              <a:t>4.Try </a:t>
            </a:r>
            <a:r>
              <a:rPr lang="en-GB" sz="2000" dirty="0"/>
              <a:t>to cut out plastic.</a:t>
            </a:r>
          </a:p>
          <a:p>
            <a:r>
              <a:rPr lang="en-GB" sz="2000" dirty="0" smtClean="0"/>
              <a:t>5.Use </a:t>
            </a:r>
            <a:r>
              <a:rPr lang="en-GB" sz="2000" dirty="0"/>
              <a:t>LED lightbulbs.</a:t>
            </a:r>
          </a:p>
          <a:p>
            <a:r>
              <a:rPr lang="en-GB" sz="2000" dirty="0" smtClean="0"/>
              <a:t>6.Fix </a:t>
            </a:r>
            <a:r>
              <a:rPr lang="en-GB" sz="2000" dirty="0"/>
              <a:t>things, don’t throw things away.</a:t>
            </a:r>
          </a:p>
          <a:p>
            <a:r>
              <a:rPr lang="en-GB" sz="2000" dirty="0" smtClean="0"/>
              <a:t>7</a:t>
            </a:r>
            <a:r>
              <a:rPr lang="en-GB" sz="2000" dirty="0"/>
              <a:t>. Walk when you can rather than driving.</a:t>
            </a:r>
          </a:p>
          <a:p>
            <a:r>
              <a:rPr lang="en-GB" sz="2000" dirty="0" smtClean="0"/>
              <a:t>8.Buy </a:t>
            </a:r>
            <a:r>
              <a:rPr lang="en-GB" sz="2000" dirty="0"/>
              <a:t>local produce .</a:t>
            </a:r>
          </a:p>
          <a:p>
            <a:r>
              <a:rPr lang="en-GB" sz="2000" dirty="0" smtClean="0"/>
              <a:t>9.Swap </a:t>
            </a:r>
            <a:r>
              <a:rPr lang="en-GB" sz="2000" dirty="0"/>
              <a:t>clothes rather than buying new clothes all of the time.  </a:t>
            </a:r>
          </a:p>
          <a:p>
            <a:r>
              <a:rPr lang="en-GB" sz="2000" dirty="0" smtClean="0"/>
              <a:t>10</a:t>
            </a:r>
            <a:r>
              <a:rPr lang="en-GB" sz="2000" dirty="0"/>
              <a:t>. Increase awareness by talking to other people about how they can be more environmentally friendly.</a:t>
            </a:r>
          </a:p>
        </p:txBody>
      </p:sp>
    </p:spTree>
    <p:extLst>
      <p:ext uri="{BB962C8B-B14F-4D97-AF65-F5344CB8AC3E}">
        <p14:creationId xmlns:p14="http://schemas.microsoft.com/office/powerpoint/2010/main" val="2144769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7789" y="123881"/>
            <a:ext cx="3713018" cy="248631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764" y="315612"/>
            <a:ext cx="1849858" cy="2610197"/>
          </a:xfrm>
          <a:prstGeom prst="rect">
            <a:avLst/>
          </a:prstGeom>
        </p:spPr>
      </p:pic>
      <p:sp>
        <p:nvSpPr>
          <p:cNvPr id="4" name="Rectangle 3"/>
          <p:cNvSpPr/>
          <p:nvPr/>
        </p:nvSpPr>
        <p:spPr>
          <a:xfrm>
            <a:off x="2635688" y="1436044"/>
            <a:ext cx="5416868" cy="646331"/>
          </a:xfrm>
          <a:prstGeom prst="rect">
            <a:avLst/>
          </a:prstGeom>
          <a:solidFill>
            <a:srgbClr val="FF0000"/>
          </a:solidFill>
        </p:spPr>
        <p:txBody>
          <a:bodyPr wrap="none">
            <a:spAutoFit/>
          </a:bodyPr>
          <a:lstStyle/>
          <a:p>
            <a:r>
              <a:rPr lang="en-GB" b="1" dirty="0" smtClean="0">
                <a:latin typeface="Roboto"/>
              </a:rPr>
              <a:t>“The </a:t>
            </a:r>
            <a:r>
              <a:rPr lang="en-GB" b="1" dirty="0">
                <a:latin typeface="Roboto"/>
              </a:rPr>
              <a:t>poor are hurt the most by climate </a:t>
            </a:r>
            <a:r>
              <a:rPr lang="en-GB" b="1" dirty="0" smtClean="0">
                <a:latin typeface="Roboto"/>
              </a:rPr>
              <a:t>change”</a:t>
            </a:r>
          </a:p>
          <a:p>
            <a:r>
              <a:rPr lang="en-GB" b="1" dirty="0" smtClean="0">
                <a:latin typeface="Roboto"/>
              </a:rPr>
              <a:t>                                                       </a:t>
            </a:r>
            <a:r>
              <a:rPr lang="en-GB" dirty="0" smtClean="0"/>
              <a:t>Pope Francis </a:t>
            </a:r>
            <a:endParaRPr lang="en-GB" dirty="0"/>
          </a:p>
        </p:txBody>
      </p:sp>
      <p:sp>
        <p:nvSpPr>
          <p:cNvPr id="5" name="TextBox 4"/>
          <p:cNvSpPr txBox="1"/>
          <p:nvPr/>
        </p:nvSpPr>
        <p:spPr>
          <a:xfrm>
            <a:off x="2485505" y="382385"/>
            <a:ext cx="5702531" cy="369332"/>
          </a:xfrm>
          <a:prstGeom prst="rect">
            <a:avLst/>
          </a:prstGeom>
          <a:noFill/>
        </p:spPr>
        <p:txBody>
          <a:bodyPr wrap="square" rtlCol="0">
            <a:spAutoFit/>
          </a:bodyPr>
          <a:lstStyle/>
          <a:p>
            <a:r>
              <a:rPr lang="en-GB" dirty="0" smtClean="0"/>
              <a:t>Extension Task</a:t>
            </a:r>
            <a:endParaRPr lang="en-GB" dirty="0"/>
          </a:p>
        </p:txBody>
      </p:sp>
      <p:sp>
        <p:nvSpPr>
          <p:cNvPr id="6" name="Rectangle 5"/>
          <p:cNvSpPr/>
          <p:nvPr/>
        </p:nvSpPr>
        <p:spPr>
          <a:xfrm>
            <a:off x="2404855" y="2230595"/>
            <a:ext cx="8626133" cy="2031325"/>
          </a:xfrm>
          <a:prstGeom prst="rect">
            <a:avLst/>
          </a:prstGeom>
        </p:spPr>
        <p:txBody>
          <a:bodyPr wrap="square">
            <a:spAutoFit/>
          </a:bodyPr>
          <a:lstStyle/>
          <a:p>
            <a:r>
              <a:rPr lang="en-GB" dirty="0">
                <a:latin typeface="Comic Sans MS" panose="030F0702030302020204" pitchFamily="66" charset="0"/>
              </a:rPr>
              <a:t>How does </a:t>
            </a:r>
            <a:r>
              <a:rPr lang="en-GB" dirty="0" smtClean="0">
                <a:latin typeface="Comic Sans MS" panose="030F0702030302020204" pitchFamily="66" charset="0"/>
              </a:rPr>
              <a:t>this statement make </a:t>
            </a:r>
            <a:r>
              <a:rPr lang="en-GB" dirty="0">
                <a:latin typeface="Comic Sans MS" panose="030F0702030302020204" pitchFamily="66" charset="0"/>
              </a:rPr>
              <a:t>you feel? </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In what ways do you think climate change hurts the poor the most?</a:t>
            </a:r>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Is </a:t>
            </a:r>
            <a:r>
              <a:rPr lang="en-GB" dirty="0">
                <a:latin typeface="Comic Sans MS" panose="030F0702030302020204" pitchFamily="66" charset="0"/>
              </a:rPr>
              <a:t>there any thing unjust, unfair or wrong about this situation?</a:t>
            </a:r>
          </a:p>
          <a:p>
            <a:r>
              <a:rPr lang="en-GB" dirty="0">
                <a:latin typeface="Comic Sans MS" panose="030F0702030302020204" pitchFamily="66" charset="0"/>
              </a:rPr>
              <a:t>What do you think is wrong here?</a:t>
            </a:r>
          </a:p>
        </p:txBody>
      </p:sp>
      <p:sp>
        <p:nvSpPr>
          <p:cNvPr id="7" name="Rectangle 6"/>
          <p:cNvSpPr/>
          <p:nvPr/>
        </p:nvSpPr>
        <p:spPr>
          <a:xfrm>
            <a:off x="319764" y="5539643"/>
            <a:ext cx="11492621" cy="1200329"/>
          </a:xfrm>
          <a:prstGeom prst="rect">
            <a:avLst/>
          </a:prstGeom>
        </p:spPr>
        <p:txBody>
          <a:bodyPr wrap="square">
            <a:spAutoFit/>
          </a:bodyPr>
          <a:lstStyle/>
          <a:p>
            <a:r>
              <a:rPr lang="en-GB" sz="1200" dirty="0" smtClean="0">
                <a:latin typeface="Roboto"/>
              </a:rPr>
              <a:t>Answer :Many </a:t>
            </a:r>
            <a:r>
              <a:rPr lang="en-GB" sz="1200" dirty="0">
                <a:latin typeface="Roboto"/>
              </a:rPr>
              <a:t>of the poor live in areas particularly affected by phenomena related to warming, and their means of subsistence are largely dependent on natural reserves and </a:t>
            </a:r>
            <a:r>
              <a:rPr lang="en-GB" sz="1200" dirty="0" err="1">
                <a:latin typeface="Roboto"/>
              </a:rPr>
              <a:t>ecosystemic</a:t>
            </a:r>
            <a:r>
              <a:rPr lang="en-GB" sz="1200" dirty="0">
                <a:latin typeface="Roboto"/>
              </a:rPr>
              <a:t> services such as agriculture, fishing and forestry. They have no other financial activities or resources which can enable them to adapt to climate change or to face natural disasters, and their access to social services and protection is very limited. […]</a:t>
            </a:r>
          </a:p>
          <a:p>
            <a:r>
              <a:rPr lang="en-GB" sz="1200" dirty="0">
                <a:latin typeface="Roboto"/>
              </a:rPr>
              <a:t>There has been a tragic rise in the number of migrants seeking to flee from the growing poverty caused by environmental degradation. They are not recognized by international conventions as refugees; they bear the loss of the lives they have left behind, without enjoying any legal protection whatsoever. Sadly, there is widespread indifference to such suffering, which is even now taking place throughout our world</a:t>
            </a:r>
            <a:r>
              <a:rPr lang="en-GB" sz="1200" dirty="0" smtClean="0">
                <a:latin typeface="Roboto"/>
              </a:rPr>
              <a:t>. (25)</a:t>
            </a:r>
            <a:endParaRPr lang="en-GB" sz="1200" b="0" dirty="0">
              <a:effectLst/>
              <a:latin typeface="Roboto"/>
            </a:endParaRPr>
          </a:p>
        </p:txBody>
      </p:sp>
    </p:spTree>
    <p:extLst>
      <p:ext uri="{BB962C8B-B14F-4D97-AF65-F5344CB8AC3E}">
        <p14:creationId xmlns:p14="http://schemas.microsoft.com/office/powerpoint/2010/main" val="3091582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7775" y="457200"/>
            <a:ext cx="7855527" cy="2308324"/>
          </a:xfrm>
          <a:prstGeom prst="rect">
            <a:avLst/>
          </a:prstGeom>
          <a:noFill/>
        </p:spPr>
        <p:txBody>
          <a:bodyPr wrap="square" rtlCol="0">
            <a:spAutoFit/>
          </a:bodyPr>
          <a:lstStyle/>
          <a:p>
            <a:r>
              <a:rPr lang="en-GB" sz="3600" dirty="0" smtClean="0"/>
              <a:t>Spring Term </a:t>
            </a:r>
          </a:p>
          <a:p>
            <a:r>
              <a:rPr lang="en-GB" sz="3600" dirty="0" smtClean="0"/>
              <a:t>Week commencing 6</a:t>
            </a:r>
            <a:r>
              <a:rPr lang="en-GB" sz="3600" baseline="30000" dirty="0" smtClean="0"/>
              <a:t>th</a:t>
            </a:r>
            <a:r>
              <a:rPr lang="en-GB" sz="3600" dirty="0" smtClean="0"/>
              <a:t> January 2020. </a:t>
            </a:r>
          </a:p>
          <a:p>
            <a:endParaRPr lang="en-GB" sz="3600" dirty="0"/>
          </a:p>
          <a:p>
            <a:r>
              <a:rPr lang="en-GB" sz="3600" dirty="0" smtClean="0"/>
              <a:t>Australian Fires.</a:t>
            </a:r>
            <a:endParaRPr lang="en-GB" sz="3600" dirty="0"/>
          </a:p>
        </p:txBody>
      </p:sp>
    </p:spTree>
    <p:extLst>
      <p:ext uri="{BB962C8B-B14F-4D97-AF65-F5344CB8AC3E}">
        <p14:creationId xmlns:p14="http://schemas.microsoft.com/office/powerpoint/2010/main" val="2629498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732" y="0"/>
            <a:ext cx="2518921" cy="701730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a:ln>
            <a:solidFill>
              <a:schemeClr val="tx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24" name="TextBox 23"/>
          <p:cNvSpPr txBox="1"/>
          <p:nvPr/>
        </p:nvSpPr>
        <p:spPr>
          <a:xfrm>
            <a:off x="148076" y="8884"/>
            <a:ext cx="2327834" cy="7386638"/>
          </a:xfrm>
          <a:prstGeom prst="rect">
            <a:avLst/>
          </a:prstGeom>
          <a:noFill/>
        </p:spPr>
        <p:txBody>
          <a:bodyPr wrap="square" rtlCol="0">
            <a:spAutoFit/>
          </a:bodyPr>
          <a:lstStyle/>
          <a:p>
            <a:r>
              <a:rPr lang="en-GB" sz="2000" dirty="0" smtClean="0">
                <a:latin typeface="Comic Sans MS" panose="030F0702030302020204" pitchFamily="66" charset="0"/>
              </a:rPr>
              <a:t>How does this news </a:t>
            </a:r>
            <a:r>
              <a:rPr lang="en-GB" sz="2000" dirty="0">
                <a:latin typeface="Comic Sans MS" panose="030F0702030302020204" pitchFamily="66" charset="0"/>
              </a:rPr>
              <a:t>event/situation</a:t>
            </a:r>
          </a:p>
          <a:p>
            <a:r>
              <a:rPr lang="en-GB" sz="2000" dirty="0">
                <a:latin typeface="Comic Sans MS" panose="030F0702030302020204" pitchFamily="66" charset="0"/>
              </a:rPr>
              <a:t>make you feel? </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Do you see kindness , equality and justice here? </a:t>
            </a:r>
          </a:p>
          <a:p>
            <a:r>
              <a:rPr lang="en-GB" sz="2000" dirty="0" smtClean="0">
                <a:latin typeface="Comic Sans MS" panose="030F0702030302020204" pitchFamily="66" charset="0"/>
              </a:rPr>
              <a:t>What do you think is good here?</a:t>
            </a:r>
          </a:p>
          <a:p>
            <a:endParaRPr lang="en-GB" sz="2000" dirty="0">
              <a:latin typeface="Comic Sans MS" panose="030F0702030302020204" pitchFamily="66" charset="0"/>
            </a:endParaRPr>
          </a:p>
          <a:p>
            <a:r>
              <a:rPr lang="en-GB" sz="2000" dirty="0" smtClean="0">
                <a:latin typeface="Comic Sans MS" panose="030F0702030302020204" pitchFamily="66" charset="0"/>
              </a:rPr>
              <a:t>Is there any thing unjust, unfair or wrong about this situation?</a:t>
            </a:r>
          </a:p>
          <a:p>
            <a:r>
              <a:rPr lang="en-GB" sz="2000" dirty="0" smtClean="0">
                <a:latin typeface="Comic Sans MS" panose="030F0702030302020204" pitchFamily="66" charset="0"/>
              </a:rPr>
              <a:t>What do you think is wrong here?</a:t>
            </a:r>
          </a:p>
          <a:p>
            <a:endParaRPr lang="en-GB" sz="2000" dirty="0" smtClean="0">
              <a:latin typeface="Comic Sans MS" panose="030F0702030302020204" pitchFamily="66" charset="0"/>
            </a:endParaRPr>
          </a:p>
          <a:p>
            <a:endParaRPr lang="en-GB" sz="1400" dirty="0" smtClean="0">
              <a:solidFill>
                <a:srgbClr val="FF0000"/>
              </a:solidFill>
            </a:endParaRPr>
          </a:p>
        </p:txBody>
      </p:sp>
      <p:sp>
        <p:nvSpPr>
          <p:cNvPr id="4" name="TextBox 3"/>
          <p:cNvSpPr txBox="1"/>
          <p:nvPr/>
        </p:nvSpPr>
        <p:spPr>
          <a:xfrm>
            <a:off x="9599347" y="8884"/>
            <a:ext cx="2555309" cy="6740307"/>
          </a:xfrm>
          <a:prstGeom prst="rect">
            <a:avLst/>
          </a:prstGeom>
          <a:solidFill>
            <a:schemeClr val="accent6">
              <a:lumMod val="40000"/>
              <a:lumOff val="60000"/>
            </a:schemeClr>
          </a:solidFill>
          <a:ln w="12700">
            <a:solidFill>
              <a:schemeClr val="tx1"/>
            </a:solidFill>
          </a:ln>
        </p:spPr>
        <p:txBody>
          <a:bodyPr wrap="square" rtlCol="0">
            <a:spAutoFit/>
          </a:bodyPr>
          <a:lstStyle/>
          <a:p>
            <a:r>
              <a:rPr lang="en-GB" sz="2400" dirty="0" smtClean="0">
                <a:latin typeface="Comic Sans MS" panose="030F0702030302020204" pitchFamily="66" charset="0"/>
              </a:rPr>
              <a:t>What positive qualities and values should this situation arouse in us as people who care about the needs of others?</a:t>
            </a:r>
          </a:p>
          <a:p>
            <a:endParaRPr lang="en-GB" sz="2400" dirty="0">
              <a:latin typeface="Comic Sans MS" panose="030F0702030302020204" pitchFamily="66" charset="0"/>
            </a:endParaRPr>
          </a:p>
          <a:p>
            <a:r>
              <a:rPr lang="en-GB" sz="2400" dirty="0" smtClean="0">
                <a:latin typeface="Comic Sans MS" panose="030F0702030302020204" pitchFamily="66" charset="0"/>
              </a:rPr>
              <a:t>Empathy?                      </a:t>
            </a:r>
            <a:r>
              <a:rPr lang="en-GB" sz="2400" dirty="0">
                <a:latin typeface="Comic Sans MS" panose="030F0702030302020204" pitchFamily="66" charset="0"/>
              </a:rPr>
              <a:t>Mercy?                  Compassion?            Kindness?</a:t>
            </a:r>
          </a:p>
          <a:p>
            <a:r>
              <a:rPr lang="en-GB" sz="2400" dirty="0">
                <a:latin typeface="Comic Sans MS" panose="030F0702030302020204" pitchFamily="66" charset="0"/>
              </a:rPr>
              <a:t>Love?                                         Accountability?                          Forgiveness?    </a:t>
            </a:r>
          </a:p>
          <a:p>
            <a:r>
              <a:rPr lang="en-GB" sz="2400" dirty="0" smtClean="0">
                <a:latin typeface="Comic Sans MS" panose="030F0702030302020204" pitchFamily="66" charset="0"/>
              </a:rPr>
              <a:t>Hope</a:t>
            </a:r>
            <a:r>
              <a:rPr lang="en-GB" sz="2400" dirty="0">
                <a:latin typeface="Comic Sans MS" panose="030F0702030302020204" pitchFamily="66" charset="0"/>
              </a:rPr>
              <a:t>? </a:t>
            </a:r>
            <a:endParaRPr lang="en-GB" sz="2400" dirty="0" smtClean="0">
              <a:latin typeface="Comic Sans MS" panose="030F0702030302020204" pitchFamily="66" charset="0"/>
            </a:endParaRPr>
          </a:p>
          <a:p>
            <a:r>
              <a:rPr lang="en-GB" sz="2400" dirty="0" smtClean="0">
                <a:latin typeface="Comic Sans MS" panose="030F0702030302020204" pitchFamily="66" charset="0"/>
              </a:rPr>
              <a:t>Faith?                 </a:t>
            </a:r>
            <a:r>
              <a:rPr lang="en-GB" dirty="0" smtClean="0">
                <a:latin typeface="Comic Sans MS" panose="030F0702030302020204" pitchFamily="66" charset="0"/>
              </a:rPr>
              <a:t>                                                              </a:t>
            </a:r>
            <a:endParaRPr lang="en-GB" dirty="0">
              <a:latin typeface="Comic Sans MS" panose="030F0702030302020204" pitchFamily="66" charset="0"/>
            </a:endParaRPr>
          </a:p>
        </p:txBody>
      </p:sp>
      <p:sp>
        <p:nvSpPr>
          <p:cNvPr id="2" name="Rectangle 1"/>
          <p:cNvSpPr/>
          <p:nvPr/>
        </p:nvSpPr>
        <p:spPr>
          <a:xfrm>
            <a:off x="4814803" y="3811601"/>
            <a:ext cx="2511393" cy="646331"/>
          </a:xfrm>
          <a:prstGeom prst="rect">
            <a:avLst/>
          </a:prstGeom>
        </p:spPr>
        <p:txBody>
          <a:bodyPr wrap="none">
            <a:spAutoFit/>
          </a:bodyPr>
          <a:lstStyle/>
          <a:p>
            <a:r>
              <a:rPr lang="en-GB" dirty="0" smtClean="0">
                <a:hlinkClick r:id="rId2"/>
              </a:rPr>
              <a:t>https://t.co/9TAu6P9epS</a:t>
            </a:r>
            <a:endParaRPr lang="en-GB" dirty="0" smtClean="0"/>
          </a:p>
          <a:p>
            <a:endParaRPr lang="en-GB" dirty="0"/>
          </a:p>
        </p:txBody>
      </p:sp>
      <p:sp>
        <p:nvSpPr>
          <p:cNvPr id="3" name="TextBox 2"/>
          <p:cNvSpPr txBox="1"/>
          <p:nvPr/>
        </p:nvSpPr>
        <p:spPr>
          <a:xfrm>
            <a:off x="3666066" y="872067"/>
            <a:ext cx="5147733" cy="646331"/>
          </a:xfrm>
          <a:prstGeom prst="rect">
            <a:avLst/>
          </a:prstGeom>
          <a:noFill/>
        </p:spPr>
        <p:txBody>
          <a:bodyPr wrap="square" rtlCol="0">
            <a:spAutoFit/>
          </a:bodyPr>
          <a:lstStyle/>
          <a:p>
            <a:r>
              <a:rPr lang="en-GB" dirty="0" smtClean="0">
                <a:hlinkClick r:id="rId3"/>
              </a:rPr>
              <a:t>https://www.youtube.com/watch?v=5PTwWcAXd9Q</a:t>
            </a:r>
            <a:endParaRPr lang="en-GB" dirty="0" smtClean="0"/>
          </a:p>
          <a:p>
            <a:endParaRPr lang="en-GB" dirty="0"/>
          </a:p>
        </p:txBody>
      </p:sp>
    </p:spTree>
    <p:extLst>
      <p:ext uri="{BB962C8B-B14F-4D97-AF65-F5344CB8AC3E}">
        <p14:creationId xmlns:p14="http://schemas.microsoft.com/office/powerpoint/2010/main" val="1437617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73843067"/>
              </p:ext>
            </p:extLst>
          </p:nvPr>
        </p:nvGraphicFramePr>
        <p:xfrm>
          <a:off x="270407" y="343486"/>
          <a:ext cx="11612880" cy="5242560"/>
        </p:xfrm>
        <a:graphic>
          <a:graphicData uri="http://schemas.openxmlformats.org/drawingml/2006/table">
            <a:tbl>
              <a:tblPr firstRow="1" bandRow="1">
                <a:tableStyleId>{5940675A-B579-460E-94D1-54222C63F5DA}</a:tableStyleId>
              </a:tblPr>
              <a:tblGrid>
                <a:gridCol w="5806440">
                  <a:extLst>
                    <a:ext uri="{9D8B030D-6E8A-4147-A177-3AD203B41FA5}">
                      <a16:colId xmlns:a16="http://schemas.microsoft.com/office/drawing/2014/main" val="3892715243"/>
                    </a:ext>
                  </a:extLst>
                </a:gridCol>
                <a:gridCol w="5806440">
                  <a:extLst>
                    <a:ext uri="{9D8B030D-6E8A-4147-A177-3AD203B41FA5}">
                      <a16:colId xmlns:a16="http://schemas.microsoft.com/office/drawing/2014/main" val="3083500837"/>
                    </a:ext>
                  </a:extLst>
                </a:gridCol>
              </a:tblGrid>
              <a:tr h="370840">
                <a:tc>
                  <a:txBody>
                    <a:bodyPr/>
                    <a:lstStyle/>
                    <a:p>
                      <a:r>
                        <a:rPr lang="en-GB" sz="2000" b="1" dirty="0" smtClean="0">
                          <a:solidFill>
                            <a:srgbClr val="FF0000"/>
                          </a:solidFill>
                        </a:rPr>
                        <a:t>S</a:t>
                      </a:r>
                      <a:r>
                        <a:rPr lang="en-GB" sz="2000" dirty="0" smtClean="0"/>
                        <a:t>cripture.   What does God say?</a:t>
                      </a:r>
                    </a:p>
                  </a:txBody>
                  <a:tcPr/>
                </a:tc>
                <a:tc>
                  <a:txBody>
                    <a:bodyPr/>
                    <a:lstStyle/>
                    <a:p>
                      <a:r>
                        <a:rPr lang="en-GB" sz="2000" b="1" dirty="0" smtClean="0">
                          <a:solidFill>
                            <a:srgbClr val="FF0000"/>
                          </a:solidFill>
                        </a:rPr>
                        <a:t>P</a:t>
                      </a:r>
                      <a:r>
                        <a:rPr lang="en-GB" sz="2000" dirty="0" smtClean="0"/>
                        <a:t>rayer</a:t>
                      </a:r>
                      <a:endParaRPr lang="en-GB" sz="2000" dirty="0"/>
                    </a:p>
                  </a:txBody>
                  <a:tcPr/>
                </a:tc>
                <a:extLst>
                  <a:ext uri="{0D108BD9-81ED-4DB2-BD59-A6C34878D82A}">
                    <a16:rowId xmlns:a16="http://schemas.microsoft.com/office/drawing/2014/main" val="3153856170"/>
                  </a:ext>
                </a:extLst>
              </a:tr>
              <a:tr h="370840">
                <a:tc>
                  <a:txBody>
                    <a:bodyPr/>
                    <a:lstStyle/>
                    <a:p>
                      <a:r>
                        <a:rPr lang="en-GB" sz="2000" dirty="0" smtClean="0">
                          <a:solidFill>
                            <a:srgbClr val="7030A0"/>
                          </a:solidFill>
                        </a:rPr>
                        <a:t>“The land must not be sold permanently , because the land is mine and you are but ….my tenants.”</a:t>
                      </a:r>
                    </a:p>
                    <a:p>
                      <a:r>
                        <a:rPr lang="en-GB" sz="2000" dirty="0" smtClean="0">
                          <a:solidFill>
                            <a:srgbClr val="7030A0"/>
                          </a:solidFill>
                        </a:rPr>
                        <a:t>              Leviticus 25 :23-24</a:t>
                      </a:r>
                    </a:p>
                    <a:p>
                      <a:r>
                        <a:rPr lang="en-GB" sz="1800" dirty="0" smtClean="0"/>
                        <a:t>We have a responsibility to look after our environment, we don’t own the world, we are caretakers of it for future generations.</a:t>
                      </a:r>
                    </a:p>
                    <a:p>
                      <a:endParaRPr lang="en-GB"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7030A0"/>
                          </a:solidFill>
                        </a:rPr>
                        <a:t>Suppose a brother or sister is without clothes and daily food. If one of you says to him, “Go, I wish you well ; keep warm and well fed, but does nothing about his physical needs , what good is it? In the same way, </a:t>
                      </a:r>
                      <a:r>
                        <a:rPr lang="en-GB" sz="1800" u="sng" dirty="0" smtClean="0">
                          <a:solidFill>
                            <a:srgbClr val="7030A0"/>
                          </a:solidFill>
                        </a:rPr>
                        <a:t>faith by itself, if it is not accompanied by action, is dead.”</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7030A0"/>
                          </a:solidFill>
                        </a:rPr>
                        <a:t>James 2  14-17   </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We have a responsibility to act with love, charity and care for those in need. Saying we care is not enough, we must put our words into action.</a:t>
                      </a:r>
                    </a:p>
                    <a:p>
                      <a:endParaRPr lang="en-GB" sz="1800" dirty="0" smtClean="0">
                        <a:solidFill>
                          <a:schemeClr val="tx1"/>
                        </a:solidFill>
                      </a:endParaRPr>
                    </a:p>
                  </a:txBody>
                  <a:tcPr>
                    <a:solidFill>
                      <a:schemeClr val="accent4">
                        <a:lumMod val="20000"/>
                        <a:lumOff val="80000"/>
                      </a:schemeClr>
                    </a:solidFill>
                  </a:tcPr>
                </a:tc>
                <a:tc>
                  <a:txBody>
                    <a:bodyPr/>
                    <a:lstStyle/>
                    <a:p>
                      <a:r>
                        <a:rPr lang="en-GB" sz="2000" dirty="0" smtClean="0">
                          <a:effectLst/>
                        </a:rPr>
                        <a:t/>
                      </a:r>
                      <a:br>
                        <a:rPr lang="en-GB" sz="2000" dirty="0" smtClean="0">
                          <a:effectLst/>
                        </a:rPr>
                      </a:br>
                      <a:endParaRPr lang="en-GB" sz="2000" dirty="0"/>
                    </a:p>
                  </a:txBody>
                  <a:tcPr>
                    <a:solidFill>
                      <a:schemeClr val="accent5">
                        <a:lumMod val="40000"/>
                        <a:lumOff val="60000"/>
                      </a:schemeClr>
                    </a:solidFill>
                  </a:tcPr>
                </a:tc>
                <a:extLst>
                  <a:ext uri="{0D108BD9-81ED-4DB2-BD59-A6C34878D82A}">
                    <a16:rowId xmlns:a16="http://schemas.microsoft.com/office/drawing/2014/main" val="799559819"/>
                  </a:ext>
                </a:extLst>
              </a:tr>
            </a:tbl>
          </a:graphicData>
        </a:graphic>
      </p:graphicFrame>
      <p:sp>
        <p:nvSpPr>
          <p:cNvPr id="7" name="TextBox 6"/>
          <p:cNvSpPr txBox="1"/>
          <p:nvPr/>
        </p:nvSpPr>
        <p:spPr>
          <a:xfrm>
            <a:off x="270407" y="5586046"/>
            <a:ext cx="11612880" cy="1015663"/>
          </a:xfrm>
          <a:prstGeom prst="rect">
            <a:avLst/>
          </a:prstGeom>
          <a:solidFill>
            <a:schemeClr val="accent6">
              <a:lumMod val="60000"/>
              <a:lumOff val="40000"/>
            </a:schemeClr>
          </a:solidFill>
          <a:ln>
            <a:solidFill>
              <a:schemeClr val="tx1"/>
            </a:solidFill>
          </a:ln>
        </p:spPr>
        <p:txBody>
          <a:bodyPr wrap="square" rtlCol="0">
            <a:spAutoFit/>
          </a:bodyPr>
          <a:lstStyle/>
          <a:p>
            <a:r>
              <a:rPr lang="en-GB" sz="2000" dirty="0" smtClean="0">
                <a:solidFill>
                  <a:srgbClr val="FF0000"/>
                </a:solidFill>
              </a:rPr>
              <a:t>Putting your faith into ACTION.</a:t>
            </a:r>
          </a:p>
          <a:p>
            <a:r>
              <a:rPr lang="en-GB" sz="2000" dirty="0" smtClean="0">
                <a:hlinkClick r:id="rId2"/>
              </a:rPr>
              <a:t> https://t.co/9TAu6P9epS</a:t>
            </a:r>
            <a:endParaRPr lang="en-GB" sz="2000" dirty="0" smtClean="0"/>
          </a:p>
          <a:p>
            <a:endParaRPr lang="en-GB" sz="2000" dirty="0" smtClean="0"/>
          </a:p>
        </p:txBody>
      </p:sp>
      <p:sp>
        <p:nvSpPr>
          <p:cNvPr id="3" name="Rectangle 2"/>
          <p:cNvSpPr/>
          <p:nvPr/>
        </p:nvSpPr>
        <p:spPr>
          <a:xfrm>
            <a:off x="4178288" y="92135"/>
            <a:ext cx="3254578" cy="502702"/>
          </a:xfrm>
          <a:prstGeom prst="rect">
            <a:avLst/>
          </a:prstGeom>
        </p:spPr>
        <p:txBody>
          <a:bodyPr wrap="square">
            <a:spAutoFit/>
          </a:bodyPr>
          <a:lstStyle/>
          <a:p>
            <a:r>
              <a:rPr lang="en-GB" sz="4000" baseline="30000" dirty="0" smtClean="0">
                <a:solidFill>
                  <a:srgbClr val="FF0000"/>
                </a:solidFill>
              </a:rPr>
              <a:t>Australian Bush Fires </a:t>
            </a:r>
            <a:endParaRPr lang="en-GB" sz="4000" baseline="30000" dirty="0">
              <a:solidFill>
                <a:srgbClr val="FF0000"/>
              </a:solidFill>
            </a:endParaRPr>
          </a:p>
        </p:txBody>
      </p:sp>
      <p:sp>
        <p:nvSpPr>
          <p:cNvPr id="4" name="TextBox 3"/>
          <p:cNvSpPr txBox="1"/>
          <p:nvPr/>
        </p:nvSpPr>
        <p:spPr>
          <a:xfrm>
            <a:off x="6231409" y="685742"/>
            <a:ext cx="5080958" cy="4801314"/>
          </a:xfrm>
          <a:prstGeom prst="rect">
            <a:avLst/>
          </a:prstGeom>
          <a:noFill/>
        </p:spPr>
        <p:txBody>
          <a:bodyPr wrap="square" rtlCol="0">
            <a:spAutoFit/>
          </a:bodyPr>
          <a:lstStyle/>
          <a:p>
            <a:r>
              <a:rPr lang="en-GB" i="1" dirty="0" smtClean="0"/>
              <a:t>God our prayers today are with those communities and individuals</a:t>
            </a:r>
            <a:r>
              <a:rPr lang="en-GB" i="1" dirty="0"/>
              <a:t> </a:t>
            </a:r>
            <a:r>
              <a:rPr lang="en-GB" i="1" dirty="0" smtClean="0"/>
              <a:t>whose lives have been damaged</a:t>
            </a:r>
            <a:br>
              <a:rPr lang="en-GB" i="1" dirty="0" smtClean="0"/>
            </a:br>
            <a:r>
              <a:rPr lang="en-GB" i="1" dirty="0" smtClean="0"/>
              <a:t>in differing ways by the bushfires.</a:t>
            </a:r>
          </a:p>
          <a:p>
            <a:r>
              <a:rPr lang="en-GB" i="1" dirty="0" smtClean="0"/>
              <a:t>We pray for all those who have been affected;</a:t>
            </a:r>
            <a:br>
              <a:rPr lang="en-GB" i="1" dirty="0" smtClean="0"/>
            </a:br>
            <a:r>
              <a:rPr lang="en-GB" i="1" dirty="0" smtClean="0"/>
              <a:t>for the families and friends of those who have been killed.</a:t>
            </a:r>
            <a:endParaRPr lang="en-GB" dirty="0" smtClean="0"/>
          </a:p>
          <a:p>
            <a:r>
              <a:rPr lang="en-GB" i="1" dirty="0" smtClean="0"/>
              <a:t>We pray for those who are missing,</a:t>
            </a:r>
            <a:br>
              <a:rPr lang="en-GB" i="1" dirty="0" smtClean="0"/>
            </a:br>
            <a:r>
              <a:rPr lang="en-GB" i="1" dirty="0" smtClean="0"/>
              <a:t>for their safety, for the fears of those who love them;</a:t>
            </a:r>
            <a:br>
              <a:rPr lang="en-GB" i="1" dirty="0" smtClean="0"/>
            </a:br>
            <a:r>
              <a:rPr lang="en-GB" i="1" dirty="0" smtClean="0"/>
              <a:t>bring each one home safe, we pray. </a:t>
            </a:r>
          </a:p>
          <a:p>
            <a:r>
              <a:rPr lang="en-GB" i="1" dirty="0" smtClean="0"/>
              <a:t>We pray, too, knowing that we are entering a harsher climate,</a:t>
            </a:r>
            <a:br>
              <a:rPr lang="en-GB" i="1" dirty="0" smtClean="0"/>
            </a:br>
            <a:r>
              <a:rPr lang="en-GB" i="1" dirty="0" smtClean="0"/>
              <a:t>less predictable and more volatile;</a:t>
            </a:r>
            <a:br>
              <a:rPr lang="en-GB" i="1" dirty="0" smtClean="0"/>
            </a:br>
            <a:r>
              <a:rPr lang="en-GB" i="1" dirty="0" smtClean="0"/>
              <a:t>as we care for each other, help us to care for your creation,</a:t>
            </a:r>
            <a:br>
              <a:rPr lang="en-GB" i="1" dirty="0" smtClean="0"/>
            </a:br>
            <a:r>
              <a:rPr lang="en-GB" i="1" dirty="0" smtClean="0"/>
              <a:t>to be worthy stewards and advocates</a:t>
            </a:r>
            <a:br>
              <a:rPr lang="en-GB" i="1" dirty="0" smtClean="0"/>
            </a:br>
            <a:r>
              <a:rPr lang="en-GB" i="1" dirty="0" smtClean="0"/>
              <a:t>of all which you have made.</a:t>
            </a:r>
            <a:endParaRPr lang="en-GB" dirty="0" smtClean="0"/>
          </a:p>
          <a:p>
            <a:r>
              <a:rPr lang="en-GB" dirty="0" smtClean="0"/>
              <a:t>Amen</a:t>
            </a:r>
            <a:endParaRPr lang="en-GB" dirty="0"/>
          </a:p>
        </p:txBody>
      </p:sp>
    </p:spTree>
    <p:extLst>
      <p:ext uri="{BB962C8B-B14F-4D97-AF65-F5344CB8AC3E}">
        <p14:creationId xmlns:p14="http://schemas.microsoft.com/office/powerpoint/2010/main" val="3025442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4429" y="247396"/>
            <a:ext cx="11306907" cy="1200329"/>
          </a:xfrm>
          <a:prstGeom prst="rect">
            <a:avLst/>
          </a:prstGeom>
          <a:noFill/>
        </p:spPr>
        <p:txBody>
          <a:bodyPr wrap="square" rtlCol="0">
            <a:spAutoFit/>
          </a:bodyPr>
          <a:lstStyle/>
          <a:p>
            <a:r>
              <a:rPr lang="en-GB" sz="7200" dirty="0" smtClean="0"/>
              <a:t>Extension task</a:t>
            </a:r>
            <a:endParaRPr lang="en-GB" sz="7200" dirty="0"/>
          </a:p>
        </p:txBody>
      </p:sp>
      <p:sp>
        <p:nvSpPr>
          <p:cNvPr id="2" name="TextBox 1"/>
          <p:cNvSpPr txBox="1"/>
          <p:nvPr/>
        </p:nvSpPr>
        <p:spPr>
          <a:xfrm>
            <a:off x="6342610" y="2767599"/>
            <a:ext cx="5511978" cy="3477875"/>
          </a:xfrm>
          <a:prstGeom prst="rect">
            <a:avLst/>
          </a:prstGeom>
          <a:solidFill>
            <a:schemeClr val="accent4">
              <a:lumMod val="40000"/>
              <a:lumOff val="60000"/>
            </a:schemeClr>
          </a:solidFill>
        </p:spPr>
        <p:txBody>
          <a:bodyPr wrap="square" rtlCol="0">
            <a:spAutoFit/>
          </a:bodyPr>
          <a:lstStyle/>
          <a:p>
            <a:r>
              <a:rPr lang="en-GB" sz="2000" dirty="0" smtClean="0">
                <a:solidFill>
                  <a:srgbClr val="00B050"/>
                </a:solidFill>
              </a:rPr>
              <a:t>Although the Australian fires seem very distant from us, how should they influence and increase our awareness of local environmental responsibilities?</a:t>
            </a:r>
          </a:p>
          <a:p>
            <a:endParaRPr lang="en-GB" sz="2000" dirty="0">
              <a:solidFill>
                <a:srgbClr val="00B050"/>
              </a:solidFill>
            </a:endParaRPr>
          </a:p>
          <a:p>
            <a:r>
              <a:rPr lang="en-GB" sz="2000" dirty="0" smtClean="0">
                <a:solidFill>
                  <a:srgbClr val="00B050"/>
                </a:solidFill>
              </a:rPr>
              <a:t>How should the events in Australia influence the way we act towards each other here in our local community?</a:t>
            </a:r>
          </a:p>
          <a:p>
            <a:r>
              <a:rPr lang="en-GB" sz="2000" dirty="0" smtClean="0">
                <a:solidFill>
                  <a:srgbClr val="00B050"/>
                </a:solidFill>
              </a:rPr>
              <a:t> </a:t>
            </a:r>
          </a:p>
          <a:p>
            <a:endParaRPr lang="en-GB" sz="2000" dirty="0" smtClean="0">
              <a:solidFill>
                <a:srgbClr val="00B050"/>
              </a:solidFill>
            </a:endParaRPr>
          </a:p>
          <a:p>
            <a:endParaRPr lang="en-GB" sz="2000" dirty="0">
              <a:solidFill>
                <a:srgbClr val="00B050"/>
              </a:solidFill>
            </a:endParaRPr>
          </a:p>
        </p:txBody>
      </p:sp>
      <p:sp>
        <p:nvSpPr>
          <p:cNvPr id="3" name="Rectangle 2"/>
          <p:cNvSpPr/>
          <p:nvPr/>
        </p:nvSpPr>
        <p:spPr>
          <a:xfrm>
            <a:off x="454429" y="1544147"/>
            <a:ext cx="5322916" cy="3539430"/>
          </a:xfrm>
          <a:prstGeom prst="rect">
            <a:avLst/>
          </a:prstGeom>
        </p:spPr>
        <p:txBody>
          <a:bodyPr wrap="square">
            <a:spAutoFit/>
          </a:bodyPr>
          <a:lstStyle/>
          <a:p>
            <a:r>
              <a:rPr lang="en-GB" sz="2800" dirty="0" smtClean="0">
                <a:solidFill>
                  <a:srgbClr val="FF0000"/>
                </a:solidFill>
              </a:rPr>
              <a:t>“God always forgives, we men forgive sometimes, but nature never forgives. If you give her a slap, she will give you one. I believe we have exploited nature too much.” </a:t>
            </a:r>
          </a:p>
          <a:p>
            <a:endParaRPr lang="en-GB" sz="2800" dirty="0" smtClean="0">
              <a:solidFill>
                <a:srgbClr val="FF0000"/>
              </a:solidFill>
            </a:endParaRPr>
          </a:p>
          <a:p>
            <a:r>
              <a:rPr lang="en-GB" sz="2800" dirty="0" smtClean="0">
                <a:solidFill>
                  <a:srgbClr val="FF0000"/>
                </a:solidFill>
              </a:rPr>
              <a:t> Pope Francis   2015</a:t>
            </a:r>
            <a:endParaRPr lang="en-GB"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7709" y="248843"/>
            <a:ext cx="3975243" cy="210995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94" y="4247803"/>
            <a:ext cx="1849858" cy="2610197"/>
          </a:xfrm>
          <a:prstGeom prst="rect">
            <a:avLst/>
          </a:prstGeom>
        </p:spPr>
      </p:pic>
    </p:spTree>
    <p:extLst>
      <p:ext uri="{BB962C8B-B14F-4D97-AF65-F5344CB8AC3E}">
        <p14:creationId xmlns:p14="http://schemas.microsoft.com/office/powerpoint/2010/main" val="224372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808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918</Words>
  <Application>Microsoft Office PowerPoint</Application>
  <PresentationFormat>Widescreen</PresentationFormat>
  <Paragraphs>150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Comic Sans MS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Bede's Catholic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E Brown</dc:creator>
  <cp:lastModifiedBy>Mrs E Brown</cp:lastModifiedBy>
  <cp:revision>15</cp:revision>
  <dcterms:created xsi:type="dcterms:W3CDTF">2020-01-06T10:24:14Z</dcterms:created>
  <dcterms:modified xsi:type="dcterms:W3CDTF">2020-01-22T09:49:33Z</dcterms:modified>
</cp:coreProperties>
</file>